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2" r:id="rId4"/>
    <p:sldId id="258" r:id="rId5"/>
    <p:sldId id="263" r:id="rId6"/>
    <p:sldId id="264" r:id="rId7"/>
    <p:sldId id="265" r:id="rId8"/>
    <p:sldId id="266" r:id="rId9"/>
    <p:sldId id="267" r:id="rId10"/>
    <p:sldId id="272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CC0066"/>
    <a:srgbClr val="FF0066"/>
    <a:srgbClr val="EB701D"/>
    <a:srgbClr val="CC5D1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601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-129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EA46DE-4651-42BF-A9C7-C6654D2F268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325BB29-1B0D-448F-941A-B59A883C58E3}">
      <dgm:prSet phldrT="[Texto]" custT="1"/>
      <dgm:spPr/>
      <dgm:t>
        <a:bodyPr/>
        <a:lstStyle/>
        <a:p>
          <a:r>
            <a:rPr lang="es-ES" sz="1200" dirty="0"/>
            <a:t>Servicios públicos</a:t>
          </a:r>
        </a:p>
      </dgm:t>
    </dgm:pt>
    <dgm:pt modelId="{6F714187-97E1-4BEA-A4F3-0FE3588FC242}" type="parTrans" cxnId="{84E5611E-8BD4-4172-9850-FB9A155774B0}">
      <dgm:prSet/>
      <dgm:spPr/>
      <dgm:t>
        <a:bodyPr/>
        <a:lstStyle/>
        <a:p>
          <a:endParaRPr lang="es-ES" sz="1000"/>
        </a:p>
      </dgm:t>
    </dgm:pt>
    <dgm:pt modelId="{539DBD92-7020-4466-B5A4-7FED967F9B13}" type="sibTrans" cxnId="{84E5611E-8BD4-4172-9850-FB9A155774B0}">
      <dgm:prSet/>
      <dgm:spPr/>
      <dgm:t>
        <a:bodyPr/>
        <a:lstStyle/>
        <a:p>
          <a:endParaRPr lang="es-ES" sz="1000"/>
        </a:p>
      </dgm:t>
    </dgm:pt>
    <dgm:pt modelId="{11B0507F-FC2E-4C74-BEB3-4E5C2B4E962D}">
      <dgm:prSet phldrT="[Texto]" custT="1"/>
      <dgm:spPr/>
      <dgm:t>
        <a:bodyPr/>
        <a:lstStyle/>
        <a:p>
          <a:r>
            <a:rPr lang="es-ES" sz="1200" dirty="0" smtClean="0"/>
            <a:t>Transporte</a:t>
          </a:r>
          <a:endParaRPr lang="es-ES" sz="1200" dirty="0"/>
        </a:p>
      </dgm:t>
    </dgm:pt>
    <dgm:pt modelId="{BFBDE740-0EAD-459D-86E6-60F275909727}" type="parTrans" cxnId="{0BFC2E5E-9748-4266-9856-F2A23B3EABE4}">
      <dgm:prSet/>
      <dgm:spPr/>
      <dgm:t>
        <a:bodyPr/>
        <a:lstStyle/>
        <a:p>
          <a:endParaRPr lang="es-ES"/>
        </a:p>
      </dgm:t>
    </dgm:pt>
    <dgm:pt modelId="{F9F9C27B-CB8A-4412-939F-C62144BB08B2}" type="sibTrans" cxnId="{0BFC2E5E-9748-4266-9856-F2A23B3EABE4}">
      <dgm:prSet/>
      <dgm:spPr/>
      <dgm:t>
        <a:bodyPr/>
        <a:lstStyle/>
        <a:p>
          <a:endParaRPr lang="es-ES"/>
        </a:p>
      </dgm:t>
    </dgm:pt>
    <dgm:pt modelId="{1321FDD2-E294-4060-9EEA-FE67199907CF}">
      <dgm:prSet phldrT="[Texto]" custT="1"/>
      <dgm:spPr/>
      <dgm:t>
        <a:bodyPr/>
        <a:lstStyle/>
        <a:p>
          <a:r>
            <a:rPr lang="es-ES" sz="1200" dirty="0"/>
            <a:t>Salud</a:t>
          </a:r>
        </a:p>
      </dgm:t>
    </dgm:pt>
    <dgm:pt modelId="{8CCDE028-5CDD-412A-987B-58FFD925CC3A}" type="parTrans" cxnId="{180A3F9A-6451-49F8-AED0-81BAE99D8946}">
      <dgm:prSet/>
      <dgm:spPr/>
      <dgm:t>
        <a:bodyPr/>
        <a:lstStyle/>
        <a:p>
          <a:endParaRPr lang="es-ES"/>
        </a:p>
      </dgm:t>
    </dgm:pt>
    <dgm:pt modelId="{DF2FC3ED-F176-4E70-AA4B-6C1D59A1170D}" type="sibTrans" cxnId="{180A3F9A-6451-49F8-AED0-81BAE99D8946}">
      <dgm:prSet/>
      <dgm:spPr/>
      <dgm:t>
        <a:bodyPr/>
        <a:lstStyle/>
        <a:p>
          <a:endParaRPr lang="es-ES"/>
        </a:p>
      </dgm:t>
    </dgm:pt>
    <dgm:pt modelId="{A29D1869-5424-44B0-879A-DB7A3A13C6C6}">
      <dgm:prSet phldrT="[Texto]" custT="1"/>
      <dgm:spPr/>
      <dgm:t>
        <a:bodyPr/>
        <a:lstStyle/>
        <a:p>
          <a:r>
            <a:rPr lang="es-ES" sz="1200" dirty="0"/>
            <a:t>Seguridad y Emergencias</a:t>
          </a:r>
        </a:p>
      </dgm:t>
    </dgm:pt>
    <dgm:pt modelId="{2C070606-FC48-4B15-955E-D3DDBF986081}" type="parTrans" cxnId="{1546E68A-55B2-43D1-90EA-D30F5C77715F}">
      <dgm:prSet/>
      <dgm:spPr/>
      <dgm:t>
        <a:bodyPr/>
        <a:lstStyle/>
        <a:p>
          <a:endParaRPr lang="es-ES"/>
        </a:p>
      </dgm:t>
    </dgm:pt>
    <dgm:pt modelId="{2996E556-3F30-489B-AEC4-B5CE69D2F453}" type="sibTrans" cxnId="{1546E68A-55B2-43D1-90EA-D30F5C77715F}">
      <dgm:prSet/>
      <dgm:spPr/>
      <dgm:t>
        <a:bodyPr/>
        <a:lstStyle/>
        <a:p>
          <a:endParaRPr lang="es-ES"/>
        </a:p>
      </dgm:t>
    </dgm:pt>
    <dgm:pt modelId="{AC0B78C1-1D52-4423-87AC-DFDDC8C185D3}">
      <dgm:prSet phldrT="[Texto]" custT="1"/>
      <dgm:spPr/>
      <dgm:t>
        <a:bodyPr/>
        <a:lstStyle/>
        <a:p>
          <a:r>
            <a:rPr lang="es-ES" sz="1200" dirty="0"/>
            <a:t>Educación y Cultura</a:t>
          </a:r>
        </a:p>
      </dgm:t>
    </dgm:pt>
    <dgm:pt modelId="{0465B981-5A4A-423E-B9F2-0D0AC1D18476}" type="parTrans" cxnId="{9B820E6B-5376-452F-9A1A-306DF1301F45}">
      <dgm:prSet/>
      <dgm:spPr/>
      <dgm:t>
        <a:bodyPr/>
        <a:lstStyle/>
        <a:p>
          <a:endParaRPr lang="es-ES"/>
        </a:p>
      </dgm:t>
    </dgm:pt>
    <dgm:pt modelId="{2DA435BC-4CCC-4FE0-976B-590F65633D1B}" type="sibTrans" cxnId="{9B820E6B-5376-452F-9A1A-306DF1301F45}">
      <dgm:prSet/>
      <dgm:spPr/>
      <dgm:t>
        <a:bodyPr/>
        <a:lstStyle/>
        <a:p>
          <a:endParaRPr lang="es-ES"/>
        </a:p>
      </dgm:t>
    </dgm:pt>
    <dgm:pt modelId="{21ABC2CE-7606-4601-9A15-B93EA38F5766}">
      <dgm:prSet phldrT="[Texto]" custT="1"/>
      <dgm:spPr/>
      <dgm:t>
        <a:bodyPr/>
        <a:lstStyle/>
        <a:p>
          <a:r>
            <a:rPr lang="es-ES" sz="1200" smtClean="0"/>
            <a:t>Desarrollo Urbano</a:t>
          </a:r>
          <a:endParaRPr lang="es-ES" sz="1200" dirty="0"/>
        </a:p>
      </dgm:t>
    </dgm:pt>
    <dgm:pt modelId="{C8401DCC-AFB4-44FF-8BB1-2E82CB0F2E71}" type="parTrans" cxnId="{A1E5BD00-7C26-429F-B923-5E639D04A163}">
      <dgm:prSet/>
      <dgm:spPr/>
      <dgm:t>
        <a:bodyPr/>
        <a:lstStyle/>
        <a:p>
          <a:endParaRPr lang="es-ES"/>
        </a:p>
      </dgm:t>
    </dgm:pt>
    <dgm:pt modelId="{EA1C9B75-E1FC-4150-A1F3-91976C718356}" type="sibTrans" cxnId="{A1E5BD00-7C26-429F-B923-5E639D04A163}">
      <dgm:prSet/>
      <dgm:spPr/>
      <dgm:t>
        <a:bodyPr/>
        <a:lstStyle/>
        <a:p>
          <a:endParaRPr lang="es-ES"/>
        </a:p>
      </dgm:t>
    </dgm:pt>
    <dgm:pt modelId="{8AA3E476-DD62-4CF0-910A-3FB9DCE71697}">
      <dgm:prSet phldrT="[Texto]" custT="1"/>
      <dgm:spPr/>
      <dgm:t>
        <a:bodyPr/>
        <a:lstStyle/>
        <a:p>
          <a:r>
            <a:rPr lang="es-ES" sz="1100" dirty="0"/>
            <a:t>Administración Pública</a:t>
          </a:r>
        </a:p>
      </dgm:t>
    </dgm:pt>
    <dgm:pt modelId="{D98860DC-E4D9-4BD6-BF5F-31FD1ACF2940}" type="parTrans" cxnId="{FE874CD6-C26B-41CE-957F-0238C86AE90B}">
      <dgm:prSet/>
      <dgm:spPr/>
      <dgm:t>
        <a:bodyPr/>
        <a:lstStyle/>
        <a:p>
          <a:endParaRPr lang="es-ES"/>
        </a:p>
      </dgm:t>
    </dgm:pt>
    <dgm:pt modelId="{5DA8F779-4E13-4CF1-BA12-FBF9C45BF8FB}" type="sibTrans" cxnId="{FE874CD6-C26B-41CE-957F-0238C86AE90B}">
      <dgm:prSet/>
      <dgm:spPr/>
      <dgm:t>
        <a:bodyPr/>
        <a:lstStyle/>
        <a:p>
          <a:endParaRPr lang="es-ES"/>
        </a:p>
      </dgm:t>
    </dgm:pt>
    <dgm:pt modelId="{6F48E4B8-A30D-4CBF-980B-B72983B6464F}">
      <dgm:prSet phldrT="[Texto]" custT="1"/>
      <dgm:spPr/>
      <dgm:t>
        <a:bodyPr/>
        <a:lstStyle/>
        <a:p>
          <a:r>
            <a:rPr lang="es-ES" sz="1200" dirty="0" smtClean="0"/>
            <a:t>Recreación y Deporte</a:t>
          </a:r>
          <a:endParaRPr lang="es-ES" sz="1200" dirty="0"/>
        </a:p>
      </dgm:t>
    </dgm:pt>
    <dgm:pt modelId="{2B4A9F3A-912A-4790-A6E3-CB721DA2F0DB}" type="parTrans" cxnId="{5725276A-E761-4E5A-B133-03C1F73BBDB5}">
      <dgm:prSet/>
      <dgm:spPr/>
      <dgm:t>
        <a:bodyPr/>
        <a:lstStyle/>
        <a:p>
          <a:endParaRPr lang="es-ES"/>
        </a:p>
      </dgm:t>
    </dgm:pt>
    <dgm:pt modelId="{AE00C2A6-337C-400B-A3FF-2DD551ACCC81}" type="sibTrans" cxnId="{5725276A-E761-4E5A-B133-03C1F73BBDB5}">
      <dgm:prSet/>
      <dgm:spPr/>
      <dgm:t>
        <a:bodyPr/>
        <a:lstStyle/>
        <a:p>
          <a:endParaRPr lang="es-ES"/>
        </a:p>
      </dgm:t>
    </dgm:pt>
    <dgm:pt modelId="{4D175A2A-B57C-41F7-A9A3-10B4A38DA846}">
      <dgm:prSet phldrT="[Texto]" custT="1"/>
      <dgm:spPr/>
      <dgm:t>
        <a:bodyPr/>
        <a:lstStyle/>
        <a:p>
          <a:r>
            <a:rPr lang="es-ES" sz="1200" dirty="0"/>
            <a:t>Medio </a:t>
          </a:r>
          <a:r>
            <a:rPr lang="es-ES" sz="1200" dirty="0" smtClean="0"/>
            <a:t>Ambiente</a:t>
          </a:r>
          <a:endParaRPr lang="es-ES" sz="1200" dirty="0"/>
        </a:p>
      </dgm:t>
    </dgm:pt>
    <dgm:pt modelId="{2C8687C2-CF66-446F-A255-512DC42B1056}" type="parTrans" cxnId="{5240407E-BC12-4927-B487-D5B971792C4F}">
      <dgm:prSet/>
      <dgm:spPr/>
      <dgm:t>
        <a:bodyPr/>
        <a:lstStyle/>
        <a:p>
          <a:endParaRPr lang="es-ES"/>
        </a:p>
      </dgm:t>
    </dgm:pt>
    <dgm:pt modelId="{BD6CC528-C2B2-4E49-B82C-0072DB7A9B59}" type="sibTrans" cxnId="{5240407E-BC12-4927-B487-D5B971792C4F}">
      <dgm:prSet/>
      <dgm:spPr/>
      <dgm:t>
        <a:bodyPr/>
        <a:lstStyle/>
        <a:p>
          <a:endParaRPr lang="es-ES"/>
        </a:p>
      </dgm:t>
    </dgm:pt>
    <dgm:pt modelId="{50C92AE3-321E-4100-995D-3A905F51CB65}" type="pres">
      <dgm:prSet presAssocID="{AEEA46DE-4651-42BF-A9C7-C6654D2F26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79B455FA-1297-4FD8-B404-CFE5F20B1329}" type="pres">
      <dgm:prSet presAssocID="{0325BB29-1B0D-448F-941A-B59A883C58E3}" presName="node" presStyleLbl="node1" presStyleIdx="0" presStyleCnt="9" custLinFactNeighborX="-12136" custLinFactNeighborY="-9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ABAF3CE-3BB7-4810-A38F-24B5B4B543C7}" type="pres">
      <dgm:prSet presAssocID="{539DBD92-7020-4466-B5A4-7FED967F9B13}" presName="sibTrans" presStyleCnt="0"/>
      <dgm:spPr/>
    </dgm:pt>
    <dgm:pt modelId="{66147120-1FEB-4AB6-9BA0-68A1E132FEEE}" type="pres">
      <dgm:prSet presAssocID="{11B0507F-FC2E-4C74-BEB3-4E5C2B4E962D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B594A0B-1DEF-4701-AD11-2548336EFCE4}" type="pres">
      <dgm:prSet presAssocID="{F9F9C27B-CB8A-4412-939F-C62144BB08B2}" presName="sibTrans" presStyleCnt="0"/>
      <dgm:spPr/>
    </dgm:pt>
    <dgm:pt modelId="{26103EAC-FEF5-48A7-893A-3304F822F0E5}" type="pres">
      <dgm:prSet presAssocID="{1321FDD2-E294-4060-9EEA-FE67199907CF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5367971-D80F-46EF-A5C6-537CF821F359}" type="pres">
      <dgm:prSet presAssocID="{DF2FC3ED-F176-4E70-AA4B-6C1D59A1170D}" presName="sibTrans" presStyleCnt="0"/>
      <dgm:spPr/>
    </dgm:pt>
    <dgm:pt modelId="{11778E34-EA74-45F9-B332-1183CC6D9E87}" type="pres">
      <dgm:prSet presAssocID="{A29D1869-5424-44B0-879A-DB7A3A13C6C6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90EF5C-3B0D-4EE4-B9A0-13298380FE25}" type="pres">
      <dgm:prSet presAssocID="{2996E556-3F30-489B-AEC4-B5CE69D2F453}" presName="sibTrans" presStyleCnt="0"/>
      <dgm:spPr/>
    </dgm:pt>
    <dgm:pt modelId="{E92C662D-7E69-4C51-B802-FC15BDC590D7}" type="pres">
      <dgm:prSet presAssocID="{AC0B78C1-1D52-4423-87AC-DFDDC8C185D3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7FA80A5-7A1C-4732-94FC-BFBA9D1D3907}" type="pres">
      <dgm:prSet presAssocID="{2DA435BC-4CCC-4FE0-976B-590F65633D1B}" presName="sibTrans" presStyleCnt="0"/>
      <dgm:spPr/>
    </dgm:pt>
    <dgm:pt modelId="{F6A78B8B-0321-4896-9EBB-A03426A87392}" type="pres">
      <dgm:prSet presAssocID="{21ABC2CE-7606-4601-9A15-B93EA38F5766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577B55C-38EC-43A8-B383-9D8B3DCE45AC}" type="pres">
      <dgm:prSet presAssocID="{EA1C9B75-E1FC-4150-A1F3-91976C718356}" presName="sibTrans" presStyleCnt="0"/>
      <dgm:spPr/>
    </dgm:pt>
    <dgm:pt modelId="{144C5253-175E-46EC-9BDF-49620DFE9C8A}" type="pres">
      <dgm:prSet presAssocID="{8AA3E476-DD62-4CF0-910A-3FB9DCE7169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5D245B6-4889-4FEA-9C19-D35D6669F02B}" type="pres">
      <dgm:prSet presAssocID="{5DA8F779-4E13-4CF1-BA12-FBF9C45BF8FB}" presName="sibTrans" presStyleCnt="0"/>
      <dgm:spPr/>
    </dgm:pt>
    <dgm:pt modelId="{D220548D-DFB4-43B0-B900-706D8E0AC2E8}" type="pres">
      <dgm:prSet presAssocID="{6F48E4B8-A30D-4CBF-980B-B72983B6464F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B6557E8-145A-4588-935C-8F2B1F07EAB7}" type="pres">
      <dgm:prSet presAssocID="{AE00C2A6-337C-400B-A3FF-2DD551ACCC81}" presName="sibTrans" presStyleCnt="0"/>
      <dgm:spPr/>
    </dgm:pt>
    <dgm:pt modelId="{82F28A37-9341-44DD-B9FD-CDC01CB92051}" type="pres">
      <dgm:prSet presAssocID="{4D175A2A-B57C-41F7-A9A3-10B4A38DA84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3E31799-D3CE-4985-816E-AB04A072BCF5}" type="presOf" srcId="{0325BB29-1B0D-448F-941A-B59A883C58E3}" destId="{79B455FA-1297-4FD8-B404-CFE5F20B1329}" srcOrd="0" destOrd="0" presId="urn:microsoft.com/office/officeart/2005/8/layout/default"/>
    <dgm:cxn modelId="{9B820E6B-5376-452F-9A1A-306DF1301F45}" srcId="{AEEA46DE-4651-42BF-A9C7-C6654D2F268C}" destId="{AC0B78C1-1D52-4423-87AC-DFDDC8C185D3}" srcOrd="4" destOrd="0" parTransId="{0465B981-5A4A-423E-B9F2-0D0AC1D18476}" sibTransId="{2DA435BC-4CCC-4FE0-976B-590F65633D1B}"/>
    <dgm:cxn modelId="{180A3F9A-6451-49F8-AED0-81BAE99D8946}" srcId="{AEEA46DE-4651-42BF-A9C7-C6654D2F268C}" destId="{1321FDD2-E294-4060-9EEA-FE67199907CF}" srcOrd="2" destOrd="0" parTransId="{8CCDE028-5CDD-412A-987B-58FFD925CC3A}" sibTransId="{DF2FC3ED-F176-4E70-AA4B-6C1D59A1170D}"/>
    <dgm:cxn modelId="{1546E68A-55B2-43D1-90EA-D30F5C77715F}" srcId="{AEEA46DE-4651-42BF-A9C7-C6654D2F268C}" destId="{A29D1869-5424-44B0-879A-DB7A3A13C6C6}" srcOrd="3" destOrd="0" parTransId="{2C070606-FC48-4B15-955E-D3DDBF986081}" sibTransId="{2996E556-3F30-489B-AEC4-B5CE69D2F453}"/>
    <dgm:cxn modelId="{DBC79AC2-4D8A-462A-9554-2C2AA306FA65}" type="presOf" srcId="{1321FDD2-E294-4060-9EEA-FE67199907CF}" destId="{26103EAC-FEF5-48A7-893A-3304F822F0E5}" srcOrd="0" destOrd="0" presId="urn:microsoft.com/office/officeart/2005/8/layout/default"/>
    <dgm:cxn modelId="{7B6603A1-9495-4207-B53A-9DB87BE43004}" type="presOf" srcId="{AC0B78C1-1D52-4423-87AC-DFDDC8C185D3}" destId="{E92C662D-7E69-4C51-B802-FC15BDC590D7}" srcOrd="0" destOrd="0" presId="urn:microsoft.com/office/officeart/2005/8/layout/default"/>
    <dgm:cxn modelId="{0BFC2E5E-9748-4266-9856-F2A23B3EABE4}" srcId="{AEEA46DE-4651-42BF-A9C7-C6654D2F268C}" destId="{11B0507F-FC2E-4C74-BEB3-4E5C2B4E962D}" srcOrd="1" destOrd="0" parTransId="{BFBDE740-0EAD-459D-86E6-60F275909727}" sibTransId="{F9F9C27B-CB8A-4412-939F-C62144BB08B2}"/>
    <dgm:cxn modelId="{EC1AA8A4-F1D1-4A6D-826E-C5740F5806C9}" type="presOf" srcId="{6F48E4B8-A30D-4CBF-980B-B72983B6464F}" destId="{D220548D-DFB4-43B0-B900-706D8E0AC2E8}" srcOrd="0" destOrd="0" presId="urn:microsoft.com/office/officeart/2005/8/layout/default"/>
    <dgm:cxn modelId="{A1E5BD00-7C26-429F-B923-5E639D04A163}" srcId="{AEEA46DE-4651-42BF-A9C7-C6654D2F268C}" destId="{21ABC2CE-7606-4601-9A15-B93EA38F5766}" srcOrd="5" destOrd="0" parTransId="{C8401DCC-AFB4-44FF-8BB1-2E82CB0F2E71}" sibTransId="{EA1C9B75-E1FC-4150-A1F3-91976C718356}"/>
    <dgm:cxn modelId="{44C5911C-A2C9-4031-AC28-A4C101B926EB}" type="presOf" srcId="{AEEA46DE-4651-42BF-A9C7-C6654D2F268C}" destId="{50C92AE3-321E-4100-995D-3A905F51CB65}" srcOrd="0" destOrd="0" presId="urn:microsoft.com/office/officeart/2005/8/layout/default"/>
    <dgm:cxn modelId="{5240407E-BC12-4927-B487-D5B971792C4F}" srcId="{AEEA46DE-4651-42BF-A9C7-C6654D2F268C}" destId="{4D175A2A-B57C-41F7-A9A3-10B4A38DA846}" srcOrd="8" destOrd="0" parTransId="{2C8687C2-CF66-446F-A255-512DC42B1056}" sibTransId="{BD6CC528-C2B2-4E49-B82C-0072DB7A9B59}"/>
    <dgm:cxn modelId="{B2575B53-D9F6-4E34-988C-402C43193AA6}" type="presOf" srcId="{A29D1869-5424-44B0-879A-DB7A3A13C6C6}" destId="{11778E34-EA74-45F9-B332-1183CC6D9E87}" srcOrd="0" destOrd="0" presId="urn:microsoft.com/office/officeart/2005/8/layout/default"/>
    <dgm:cxn modelId="{9E567CA6-BAAC-46B2-B408-CFAEA3D0963A}" type="presOf" srcId="{8AA3E476-DD62-4CF0-910A-3FB9DCE71697}" destId="{144C5253-175E-46EC-9BDF-49620DFE9C8A}" srcOrd="0" destOrd="0" presId="urn:microsoft.com/office/officeart/2005/8/layout/default"/>
    <dgm:cxn modelId="{8BA8ED54-97D9-405C-B19B-488EDE1AA310}" type="presOf" srcId="{21ABC2CE-7606-4601-9A15-B93EA38F5766}" destId="{F6A78B8B-0321-4896-9EBB-A03426A87392}" srcOrd="0" destOrd="0" presId="urn:microsoft.com/office/officeart/2005/8/layout/default"/>
    <dgm:cxn modelId="{FE874CD6-C26B-41CE-957F-0238C86AE90B}" srcId="{AEEA46DE-4651-42BF-A9C7-C6654D2F268C}" destId="{8AA3E476-DD62-4CF0-910A-3FB9DCE71697}" srcOrd="6" destOrd="0" parTransId="{D98860DC-E4D9-4BD6-BF5F-31FD1ACF2940}" sibTransId="{5DA8F779-4E13-4CF1-BA12-FBF9C45BF8FB}"/>
    <dgm:cxn modelId="{48699DC9-F7F6-4AFC-B8BE-098542E2C973}" type="presOf" srcId="{4D175A2A-B57C-41F7-A9A3-10B4A38DA846}" destId="{82F28A37-9341-44DD-B9FD-CDC01CB92051}" srcOrd="0" destOrd="0" presId="urn:microsoft.com/office/officeart/2005/8/layout/default"/>
    <dgm:cxn modelId="{0D9EA45E-EBD6-471C-B578-3D21B23CDED9}" type="presOf" srcId="{11B0507F-FC2E-4C74-BEB3-4E5C2B4E962D}" destId="{66147120-1FEB-4AB6-9BA0-68A1E132FEEE}" srcOrd="0" destOrd="0" presId="urn:microsoft.com/office/officeart/2005/8/layout/default"/>
    <dgm:cxn modelId="{5725276A-E761-4E5A-B133-03C1F73BBDB5}" srcId="{AEEA46DE-4651-42BF-A9C7-C6654D2F268C}" destId="{6F48E4B8-A30D-4CBF-980B-B72983B6464F}" srcOrd="7" destOrd="0" parTransId="{2B4A9F3A-912A-4790-A6E3-CB721DA2F0DB}" sibTransId="{AE00C2A6-337C-400B-A3FF-2DD551ACCC81}"/>
    <dgm:cxn modelId="{84E5611E-8BD4-4172-9850-FB9A155774B0}" srcId="{AEEA46DE-4651-42BF-A9C7-C6654D2F268C}" destId="{0325BB29-1B0D-448F-941A-B59A883C58E3}" srcOrd="0" destOrd="0" parTransId="{6F714187-97E1-4BEA-A4F3-0FE3588FC242}" sibTransId="{539DBD92-7020-4466-B5A4-7FED967F9B13}"/>
    <dgm:cxn modelId="{73862040-9948-495C-9769-7A4F64968F0F}" type="presParOf" srcId="{50C92AE3-321E-4100-995D-3A905F51CB65}" destId="{79B455FA-1297-4FD8-B404-CFE5F20B1329}" srcOrd="0" destOrd="0" presId="urn:microsoft.com/office/officeart/2005/8/layout/default"/>
    <dgm:cxn modelId="{5046D473-35B7-44F2-887D-785678D5ADDD}" type="presParOf" srcId="{50C92AE3-321E-4100-995D-3A905F51CB65}" destId="{3ABAF3CE-3BB7-4810-A38F-24B5B4B543C7}" srcOrd="1" destOrd="0" presId="urn:microsoft.com/office/officeart/2005/8/layout/default"/>
    <dgm:cxn modelId="{6BF7DF8A-691F-4828-B114-0145D1265B11}" type="presParOf" srcId="{50C92AE3-321E-4100-995D-3A905F51CB65}" destId="{66147120-1FEB-4AB6-9BA0-68A1E132FEEE}" srcOrd="2" destOrd="0" presId="urn:microsoft.com/office/officeart/2005/8/layout/default"/>
    <dgm:cxn modelId="{6CA77009-3CD5-4124-ACFF-A9EC8729588D}" type="presParOf" srcId="{50C92AE3-321E-4100-995D-3A905F51CB65}" destId="{DB594A0B-1DEF-4701-AD11-2548336EFCE4}" srcOrd="3" destOrd="0" presId="urn:microsoft.com/office/officeart/2005/8/layout/default"/>
    <dgm:cxn modelId="{3B19B100-E342-497F-A7B8-7527010A1EAE}" type="presParOf" srcId="{50C92AE3-321E-4100-995D-3A905F51CB65}" destId="{26103EAC-FEF5-48A7-893A-3304F822F0E5}" srcOrd="4" destOrd="0" presId="urn:microsoft.com/office/officeart/2005/8/layout/default"/>
    <dgm:cxn modelId="{7B2DFD79-6F4D-4F6D-B057-CA5470F02619}" type="presParOf" srcId="{50C92AE3-321E-4100-995D-3A905F51CB65}" destId="{B5367971-D80F-46EF-A5C6-537CF821F359}" srcOrd="5" destOrd="0" presId="urn:microsoft.com/office/officeart/2005/8/layout/default"/>
    <dgm:cxn modelId="{BDCCE6AF-AEAC-47CE-A934-EA254D7AB9EF}" type="presParOf" srcId="{50C92AE3-321E-4100-995D-3A905F51CB65}" destId="{11778E34-EA74-45F9-B332-1183CC6D9E87}" srcOrd="6" destOrd="0" presId="urn:microsoft.com/office/officeart/2005/8/layout/default"/>
    <dgm:cxn modelId="{D23E8337-AE03-46F8-92C9-1BC3204E8EE6}" type="presParOf" srcId="{50C92AE3-321E-4100-995D-3A905F51CB65}" destId="{9790EF5C-3B0D-4EE4-B9A0-13298380FE25}" srcOrd="7" destOrd="0" presId="urn:microsoft.com/office/officeart/2005/8/layout/default"/>
    <dgm:cxn modelId="{D28EC854-953A-40EC-AAFB-FDF946FFBF99}" type="presParOf" srcId="{50C92AE3-321E-4100-995D-3A905F51CB65}" destId="{E92C662D-7E69-4C51-B802-FC15BDC590D7}" srcOrd="8" destOrd="0" presId="urn:microsoft.com/office/officeart/2005/8/layout/default"/>
    <dgm:cxn modelId="{71AC0A1C-363C-4D62-B53D-D4ADF1D2CBE2}" type="presParOf" srcId="{50C92AE3-321E-4100-995D-3A905F51CB65}" destId="{F7FA80A5-7A1C-4732-94FC-BFBA9D1D3907}" srcOrd="9" destOrd="0" presId="urn:microsoft.com/office/officeart/2005/8/layout/default"/>
    <dgm:cxn modelId="{F43906AB-3875-4350-8CB1-99F47789BCB9}" type="presParOf" srcId="{50C92AE3-321E-4100-995D-3A905F51CB65}" destId="{F6A78B8B-0321-4896-9EBB-A03426A87392}" srcOrd="10" destOrd="0" presId="urn:microsoft.com/office/officeart/2005/8/layout/default"/>
    <dgm:cxn modelId="{748A1D27-B414-4757-A6C0-AB0CE65E3FEA}" type="presParOf" srcId="{50C92AE3-321E-4100-995D-3A905F51CB65}" destId="{6577B55C-38EC-43A8-B383-9D8B3DCE45AC}" srcOrd="11" destOrd="0" presId="urn:microsoft.com/office/officeart/2005/8/layout/default"/>
    <dgm:cxn modelId="{F26B9643-8F77-4164-93F6-71BF527AA186}" type="presParOf" srcId="{50C92AE3-321E-4100-995D-3A905F51CB65}" destId="{144C5253-175E-46EC-9BDF-49620DFE9C8A}" srcOrd="12" destOrd="0" presId="urn:microsoft.com/office/officeart/2005/8/layout/default"/>
    <dgm:cxn modelId="{B4CE3C6B-81CD-4AD9-B39F-34100521AC77}" type="presParOf" srcId="{50C92AE3-321E-4100-995D-3A905F51CB65}" destId="{D5D245B6-4889-4FEA-9C19-D35D6669F02B}" srcOrd="13" destOrd="0" presId="urn:microsoft.com/office/officeart/2005/8/layout/default"/>
    <dgm:cxn modelId="{A615C93B-FC46-4BE2-8A6F-2735CC32E66B}" type="presParOf" srcId="{50C92AE3-321E-4100-995D-3A905F51CB65}" destId="{D220548D-DFB4-43B0-B900-706D8E0AC2E8}" srcOrd="14" destOrd="0" presId="urn:microsoft.com/office/officeart/2005/8/layout/default"/>
    <dgm:cxn modelId="{BB9F83AD-0BA8-460D-8CD1-98DF1101E25C}" type="presParOf" srcId="{50C92AE3-321E-4100-995D-3A905F51CB65}" destId="{DB6557E8-145A-4588-935C-8F2B1F07EAB7}" srcOrd="15" destOrd="0" presId="urn:microsoft.com/office/officeart/2005/8/layout/default"/>
    <dgm:cxn modelId="{9CCD3D6E-5197-4D1D-AB72-DBD2FC53F390}" type="presParOf" srcId="{50C92AE3-321E-4100-995D-3A905F51CB65}" destId="{82F28A37-9341-44DD-B9FD-CDC01CB92051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455FA-1297-4FD8-B404-CFE5F20B1329}">
      <dsp:nvSpPr>
        <dsp:cNvPr id="0" name=""/>
        <dsp:cNvSpPr/>
      </dsp:nvSpPr>
      <dsp:spPr>
        <a:xfrm>
          <a:off x="0" y="171031"/>
          <a:ext cx="983418" cy="5900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Servicios públicos</a:t>
          </a:r>
        </a:p>
      </dsp:txBody>
      <dsp:txXfrm>
        <a:off x="0" y="171031"/>
        <a:ext cx="983418" cy="590051"/>
      </dsp:txXfrm>
    </dsp:sp>
    <dsp:sp modelId="{66147120-1FEB-4AB6-9BA0-68A1E132FEEE}">
      <dsp:nvSpPr>
        <dsp:cNvPr id="0" name=""/>
        <dsp:cNvSpPr/>
      </dsp:nvSpPr>
      <dsp:spPr>
        <a:xfrm>
          <a:off x="1087060" y="171609"/>
          <a:ext cx="983418" cy="5900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Transporte</a:t>
          </a:r>
          <a:endParaRPr lang="es-ES" sz="1200" kern="1200" dirty="0"/>
        </a:p>
      </dsp:txBody>
      <dsp:txXfrm>
        <a:off x="1087060" y="171609"/>
        <a:ext cx="983418" cy="590051"/>
      </dsp:txXfrm>
    </dsp:sp>
    <dsp:sp modelId="{26103EAC-FEF5-48A7-893A-3304F822F0E5}">
      <dsp:nvSpPr>
        <dsp:cNvPr id="0" name=""/>
        <dsp:cNvSpPr/>
      </dsp:nvSpPr>
      <dsp:spPr>
        <a:xfrm>
          <a:off x="2168821" y="171609"/>
          <a:ext cx="983418" cy="5900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Salud</a:t>
          </a:r>
        </a:p>
      </dsp:txBody>
      <dsp:txXfrm>
        <a:off x="2168821" y="171609"/>
        <a:ext cx="983418" cy="590051"/>
      </dsp:txXfrm>
    </dsp:sp>
    <dsp:sp modelId="{11778E34-EA74-45F9-B332-1183CC6D9E87}">
      <dsp:nvSpPr>
        <dsp:cNvPr id="0" name=""/>
        <dsp:cNvSpPr/>
      </dsp:nvSpPr>
      <dsp:spPr>
        <a:xfrm>
          <a:off x="3250581" y="171609"/>
          <a:ext cx="983418" cy="5900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Seguridad y Emergencias</a:t>
          </a:r>
        </a:p>
      </dsp:txBody>
      <dsp:txXfrm>
        <a:off x="3250581" y="171609"/>
        <a:ext cx="983418" cy="590051"/>
      </dsp:txXfrm>
    </dsp:sp>
    <dsp:sp modelId="{E92C662D-7E69-4C51-B802-FC15BDC590D7}">
      <dsp:nvSpPr>
        <dsp:cNvPr id="0" name=""/>
        <dsp:cNvSpPr/>
      </dsp:nvSpPr>
      <dsp:spPr>
        <a:xfrm>
          <a:off x="4332342" y="171609"/>
          <a:ext cx="983418" cy="5900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Educación y Cultura</a:t>
          </a:r>
        </a:p>
      </dsp:txBody>
      <dsp:txXfrm>
        <a:off x="4332342" y="171609"/>
        <a:ext cx="983418" cy="590051"/>
      </dsp:txXfrm>
    </dsp:sp>
    <dsp:sp modelId="{F6A78B8B-0321-4896-9EBB-A03426A87392}">
      <dsp:nvSpPr>
        <dsp:cNvPr id="0" name=""/>
        <dsp:cNvSpPr/>
      </dsp:nvSpPr>
      <dsp:spPr>
        <a:xfrm>
          <a:off x="5414103" y="171609"/>
          <a:ext cx="983418" cy="5900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Desarrollo Urbano</a:t>
          </a:r>
          <a:endParaRPr lang="es-ES" sz="1200" kern="1200" dirty="0"/>
        </a:p>
      </dsp:txBody>
      <dsp:txXfrm>
        <a:off x="5414103" y="171609"/>
        <a:ext cx="983418" cy="590051"/>
      </dsp:txXfrm>
    </dsp:sp>
    <dsp:sp modelId="{144C5253-175E-46EC-9BDF-49620DFE9C8A}">
      <dsp:nvSpPr>
        <dsp:cNvPr id="0" name=""/>
        <dsp:cNvSpPr/>
      </dsp:nvSpPr>
      <dsp:spPr>
        <a:xfrm>
          <a:off x="6495863" y="171609"/>
          <a:ext cx="983418" cy="5900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/>
            <a:t>Administración Pública</a:t>
          </a:r>
        </a:p>
      </dsp:txBody>
      <dsp:txXfrm>
        <a:off x="6495863" y="171609"/>
        <a:ext cx="983418" cy="590051"/>
      </dsp:txXfrm>
    </dsp:sp>
    <dsp:sp modelId="{D220548D-DFB4-43B0-B900-706D8E0AC2E8}">
      <dsp:nvSpPr>
        <dsp:cNvPr id="0" name=""/>
        <dsp:cNvSpPr/>
      </dsp:nvSpPr>
      <dsp:spPr>
        <a:xfrm>
          <a:off x="7577624" y="171609"/>
          <a:ext cx="983418" cy="5900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Recreación y Deporte</a:t>
          </a:r>
          <a:endParaRPr lang="es-ES" sz="1200" kern="1200" dirty="0"/>
        </a:p>
      </dsp:txBody>
      <dsp:txXfrm>
        <a:off x="7577624" y="171609"/>
        <a:ext cx="983418" cy="590051"/>
      </dsp:txXfrm>
    </dsp:sp>
    <dsp:sp modelId="{82F28A37-9341-44DD-B9FD-CDC01CB92051}">
      <dsp:nvSpPr>
        <dsp:cNvPr id="0" name=""/>
        <dsp:cNvSpPr/>
      </dsp:nvSpPr>
      <dsp:spPr>
        <a:xfrm>
          <a:off x="8659385" y="171609"/>
          <a:ext cx="983418" cy="5900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Medio </a:t>
          </a:r>
          <a:r>
            <a:rPr lang="es-ES" sz="1200" kern="1200" dirty="0" smtClean="0"/>
            <a:t>Ambiente</a:t>
          </a:r>
          <a:endParaRPr lang="es-ES" sz="1200" kern="1200" dirty="0"/>
        </a:p>
      </dsp:txBody>
      <dsp:txXfrm>
        <a:off x="8659385" y="171609"/>
        <a:ext cx="983418" cy="590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257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38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929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435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395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980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766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7157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63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593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754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0932-89A0-4FA3-B409-0976CBE9B3B9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2BDED-0B19-4B3A-9639-BC517E26B9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656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diagramData" Target="../diagrams/data1.xml"/><Relationship Id="rId21" Type="http://schemas.openxmlformats.org/officeDocument/2006/relationships/image" Target="../media/image16.png"/><Relationship Id="rId34" Type="http://schemas.openxmlformats.org/officeDocument/2006/relationships/image" Target="../media/image29.png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0.jpeg"/><Relationship Id="rId33" Type="http://schemas.openxmlformats.org/officeDocument/2006/relationships/image" Target="../media/image28.png"/><Relationship Id="rId2" Type="http://schemas.openxmlformats.org/officeDocument/2006/relationships/image" Target="../media/image2.jp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24" Type="http://schemas.openxmlformats.org/officeDocument/2006/relationships/image" Target="../media/image19.jpeg"/><Relationship Id="rId32" Type="http://schemas.openxmlformats.org/officeDocument/2006/relationships/image" Target="../media/image2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png"/><Relationship Id="rId23" Type="http://schemas.openxmlformats.org/officeDocument/2006/relationships/image" Target="../media/image18.jpeg"/><Relationship Id="rId28" Type="http://schemas.openxmlformats.org/officeDocument/2006/relationships/image" Target="../media/image23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8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6959302" y="1340768"/>
            <a:ext cx="2315261" cy="425614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FRENTE </a:t>
            </a:r>
            <a:r>
              <a:rPr lang="es-CO" sz="1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NEGOCIO</a:t>
            </a:r>
            <a:endParaRPr lang="es-CO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648083" y="1995223"/>
            <a:ext cx="2104783" cy="351747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Estructura de</a:t>
            </a:r>
          </a:p>
          <a:p>
            <a:pPr algn="ctr"/>
            <a:r>
              <a:rPr lang="es-CO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la Solución</a:t>
            </a:r>
          </a:p>
        </p:txBody>
      </p:sp>
      <p:cxnSp>
        <p:nvCxnSpPr>
          <p:cNvPr id="5" name="4 Conector angular"/>
          <p:cNvCxnSpPr>
            <a:stCxn id="4" idx="1"/>
            <a:endCxn id="13" idx="1"/>
          </p:cNvCxnSpPr>
          <p:nvPr/>
        </p:nvCxnSpPr>
        <p:spPr>
          <a:xfrm rot="10800000" flipV="1">
            <a:off x="4517811" y="2171096"/>
            <a:ext cx="130271" cy="488892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4517811" y="2879677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operativa</a:t>
            </a:r>
          </a:p>
        </p:txBody>
      </p:sp>
      <p:sp>
        <p:nvSpPr>
          <p:cNvPr id="8" name="7 Rectángulo"/>
          <p:cNvSpPr/>
          <p:nvPr/>
        </p:nvSpPr>
        <p:spPr>
          <a:xfrm>
            <a:off x="4517811" y="3275239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funcional</a:t>
            </a:r>
          </a:p>
        </p:txBody>
      </p:sp>
      <p:sp>
        <p:nvSpPr>
          <p:cNvPr id="9" name="8 Rectángulo"/>
          <p:cNvSpPr/>
          <p:nvPr/>
        </p:nvSpPr>
        <p:spPr>
          <a:xfrm>
            <a:off x="4517811" y="3670801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tecnológica</a:t>
            </a:r>
          </a:p>
        </p:txBody>
      </p:sp>
      <p:cxnSp>
        <p:nvCxnSpPr>
          <p:cNvPr id="10" name="9 Conector angular"/>
          <p:cNvCxnSpPr>
            <a:stCxn id="4" idx="1"/>
            <a:endCxn id="7" idx="1"/>
          </p:cNvCxnSpPr>
          <p:nvPr/>
        </p:nvCxnSpPr>
        <p:spPr>
          <a:xfrm rot="10800000" flipV="1">
            <a:off x="4517811" y="2171096"/>
            <a:ext cx="130271" cy="884454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4" idx="1"/>
            <a:endCxn id="8" idx="1"/>
          </p:cNvCxnSpPr>
          <p:nvPr/>
        </p:nvCxnSpPr>
        <p:spPr>
          <a:xfrm rot="10800000" flipV="1">
            <a:off x="4517811" y="2171096"/>
            <a:ext cx="130271" cy="1280016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4648084" y="4168243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para la solución integrada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4517811" y="2484115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Estructurada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unificada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</a:p>
        </p:txBody>
      </p:sp>
      <p:cxnSp>
        <p:nvCxnSpPr>
          <p:cNvPr id="14" name="13 Conector angular"/>
          <p:cNvCxnSpPr>
            <a:stCxn id="3" idx="1"/>
            <a:endCxn id="4" idx="0"/>
          </p:cNvCxnSpPr>
          <p:nvPr/>
        </p:nvCxnSpPr>
        <p:spPr>
          <a:xfrm rot="10800000" flipV="1">
            <a:off x="5700474" y="1553575"/>
            <a:ext cx="1258828" cy="441647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angular"/>
          <p:cNvCxnSpPr>
            <a:stCxn id="4" idx="3"/>
            <a:endCxn id="12" idx="3"/>
          </p:cNvCxnSpPr>
          <p:nvPr/>
        </p:nvCxnSpPr>
        <p:spPr>
          <a:xfrm>
            <a:off x="6752866" y="2171097"/>
            <a:ext cx="1" cy="2284761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angular"/>
          <p:cNvCxnSpPr>
            <a:stCxn id="3" idx="3"/>
            <a:endCxn id="17" idx="0"/>
          </p:cNvCxnSpPr>
          <p:nvPr/>
        </p:nvCxnSpPr>
        <p:spPr>
          <a:xfrm>
            <a:off x="9274563" y="1553576"/>
            <a:ext cx="1242033" cy="441647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Rectángulo"/>
          <p:cNvSpPr/>
          <p:nvPr/>
        </p:nvSpPr>
        <p:spPr>
          <a:xfrm>
            <a:off x="9464205" y="1995223"/>
            <a:ext cx="2104783" cy="351747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Modelos de Negocio</a:t>
            </a:r>
          </a:p>
        </p:txBody>
      </p:sp>
      <p:cxnSp>
        <p:nvCxnSpPr>
          <p:cNvPr id="18" name="17 Conector angular"/>
          <p:cNvCxnSpPr>
            <a:stCxn id="17" idx="1"/>
            <a:endCxn id="22" idx="1"/>
          </p:cNvCxnSpPr>
          <p:nvPr/>
        </p:nvCxnSpPr>
        <p:spPr>
          <a:xfrm rot="10800000" flipV="1">
            <a:off x="9333933" y="2171096"/>
            <a:ext cx="130271" cy="488892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9333933" y="2879677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Modelos de negocio para cada módulo de la solución</a:t>
            </a:r>
          </a:p>
        </p:txBody>
      </p:sp>
      <p:cxnSp>
        <p:nvCxnSpPr>
          <p:cNvPr id="20" name="19 Conector angular"/>
          <p:cNvCxnSpPr>
            <a:stCxn id="17" idx="1"/>
            <a:endCxn id="19" idx="1"/>
          </p:cNvCxnSpPr>
          <p:nvPr/>
        </p:nvCxnSpPr>
        <p:spPr>
          <a:xfrm rot="10800000" flipV="1">
            <a:off x="9333933" y="2171096"/>
            <a:ext cx="130271" cy="884454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"/>
          <p:cNvSpPr/>
          <p:nvPr/>
        </p:nvSpPr>
        <p:spPr>
          <a:xfrm>
            <a:off x="9464206" y="3369578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Modelo de Negocio de la Solución de Smart Cities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9333933" y="2484115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Modelo de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negocio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para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</a:p>
        </p:txBody>
      </p:sp>
      <p:cxnSp>
        <p:nvCxnSpPr>
          <p:cNvPr id="23" name="22 Conector angular"/>
          <p:cNvCxnSpPr>
            <a:stCxn id="17" idx="3"/>
            <a:endCxn id="21" idx="3"/>
          </p:cNvCxnSpPr>
          <p:nvPr/>
        </p:nvCxnSpPr>
        <p:spPr>
          <a:xfrm>
            <a:off x="11568988" y="2171096"/>
            <a:ext cx="1" cy="1486096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4" idx="1"/>
            <a:endCxn id="9" idx="1"/>
          </p:cNvCxnSpPr>
          <p:nvPr/>
        </p:nvCxnSpPr>
        <p:spPr>
          <a:xfrm rot="10800000" flipV="1">
            <a:off x="4517811" y="2171096"/>
            <a:ext cx="130271" cy="1675578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CuadroTexto"/>
          <p:cNvSpPr txBox="1"/>
          <p:nvPr/>
        </p:nvSpPr>
        <p:spPr>
          <a:xfrm>
            <a:off x="406573" y="2175480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 continuación se muestran las principales actividades y el resultado del frente de negocio:</a:t>
            </a: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TextBox 28"/>
          <p:cNvSpPr txBox="1"/>
          <p:nvPr/>
        </p:nvSpPr>
        <p:spPr>
          <a:xfrm>
            <a:off x="406574" y="1510168"/>
            <a:ext cx="322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FRENTES DE NEGOCIO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7671157" y="164839"/>
            <a:ext cx="30980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Alexander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228844" y="774334"/>
            <a:ext cx="5688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Explicar con una breve descripción y a nivel gráfico las principales actividades del frente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Indicar a nivel descriptivo y gráfico los entregables y/o resultados obtenidos al ejecutar estas actividades </a:t>
            </a:r>
          </a:p>
        </p:txBody>
      </p:sp>
      <p:sp>
        <p:nvSpPr>
          <p:cNvPr id="4" name="TextBox 23"/>
          <p:cNvSpPr txBox="1"/>
          <p:nvPr/>
        </p:nvSpPr>
        <p:spPr>
          <a:xfrm>
            <a:off x="41012" y="257340"/>
            <a:ext cx="5664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 DEL FRENTE DE NEGOCIO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338667" y="2311400"/>
            <a:ext cx="11514666" cy="3293531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671157" y="164839"/>
            <a:ext cx="30980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Alexander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7031310" y="548680"/>
            <a:ext cx="2315261" cy="425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FRENTE DE </a:t>
            </a:r>
            <a:r>
              <a:rPr lang="es-CO" sz="1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OPERACION</a:t>
            </a:r>
            <a:endParaRPr lang="es-CO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5120590" y="1196907"/>
            <a:ext cx="2104783" cy="351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SIPOC</a:t>
            </a:r>
          </a:p>
        </p:txBody>
      </p:sp>
      <p:cxnSp>
        <p:nvCxnSpPr>
          <p:cNvPr id="5" name="4 Conector angular"/>
          <p:cNvCxnSpPr>
            <a:stCxn id="4" idx="1"/>
            <a:endCxn id="13" idx="1"/>
          </p:cNvCxnSpPr>
          <p:nvPr/>
        </p:nvCxnSpPr>
        <p:spPr>
          <a:xfrm rot="10800000" flipV="1">
            <a:off x="4997461" y="1372780"/>
            <a:ext cx="123128" cy="488892"/>
          </a:xfrm>
          <a:prstGeom prst="bentConnector3">
            <a:avLst>
              <a:gd name="adj1" fmla="val 34751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4997461" y="2081361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Insumos que disparan el proceso</a:t>
            </a:r>
          </a:p>
        </p:txBody>
      </p:sp>
      <p:sp>
        <p:nvSpPr>
          <p:cNvPr id="8" name="7 Rectángulo"/>
          <p:cNvSpPr/>
          <p:nvPr/>
        </p:nvSpPr>
        <p:spPr>
          <a:xfrm>
            <a:off x="4997461" y="2476923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Macro actividades</a:t>
            </a:r>
          </a:p>
        </p:txBody>
      </p:sp>
      <p:sp>
        <p:nvSpPr>
          <p:cNvPr id="9" name="8 Rectángulo"/>
          <p:cNvSpPr/>
          <p:nvPr/>
        </p:nvSpPr>
        <p:spPr>
          <a:xfrm>
            <a:off x="4997461" y="2872485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Resultados de la ejecución del proceso</a:t>
            </a:r>
          </a:p>
        </p:txBody>
      </p:sp>
      <p:cxnSp>
        <p:nvCxnSpPr>
          <p:cNvPr id="10" name="9 Conector angular"/>
          <p:cNvCxnSpPr>
            <a:stCxn id="4" idx="1"/>
            <a:endCxn id="7" idx="1"/>
          </p:cNvCxnSpPr>
          <p:nvPr/>
        </p:nvCxnSpPr>
        <p:spPr>
          <a:xfrm rot="10800000" flipV="1">
            <a:off x="4997461" y="1372780"/>
            <a:ext cx="123128" cy="884454"/>
          </a:xfrm>
          <a:prstGeom prst="bentConnector3">
            <a:avLst>
              <a:gd name="adj1" fmla="val 34751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4" idx="1"/>
            <a:endCxn id="8" idx="1"/>
          </p:cNvCxnSpPr>
          <p:nvPr/>
        </p:nvCxnSpPr>
        <p:spPr>
          <a:xfrm rot="10800000" flipV="1">
            <a:off x="4997461" y="1372780"/>
            <a:ext cx="123128" cy="1280016"/>
          </a:xfrm>
          <a:prstGeom prst="bentConnector3">
            <a:avLst>
              <a:gd name="adj1" fmla="val 34751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5120591" y="4829190"/>
            <a:ext cx="2104783" cy="6228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Insumos para:</a:t>
            </a:r>
          </a:p>
          <a:p>
            <a:pPr marL="171450" indent="-171450" algn="just">
              <a:buFontTx/>
              <a:buChar char="-"/>
            </a:pPr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Modelos de Negocio</a:t>
            </a:r>
          </a:p>
          <a:p>
            <a:pPr marL="171450" indent="-171450" algn="just">
              <a:buFontTx/>
              <a:buChar char="-"/>
            </a:pPr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funcional</a:t>
            </a:r>
          </a:p>
          <a:p>
            <a:pPr marL="171450" indent="-171450" algn="just">
              <a:buFontTx/>
              <a:buChar char="-"/>
            </a:pPr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comercial</a:t>
            </a:r>
          </a:p>
          <a:p>
            <a:pPr marL="171450" indent="-171450" algn="just">
              <a:buFontTx/>
              <a:buChar char="-"/>
            </a:pPr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Infraestruc. / Tecnología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4997461" y="1685799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Entes / Actores que disparan el proceso</a:t>
            </a:r>
          </a:p>
        </p:txBody>
      </p:sp>
      <p:cxnSp>
        <p:nvCxnSpPr>
          <p:cNvPr id="14" name="13 Conector angular"/>
          <p:cNvCxnSpPr>
            <a:stCxn id="4" idx="3"/>
            <a:endCxn id="12" idx="3"/>
          </p:cNvCxnSpPr>
          <p:nvPr/>
        </p:nvCxnSpPr>
        <p:spPr>
          <a:xfrm>
            <a:off x="7225373" y="1372781"/>
            <a:ext cx="1" cy="3767855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angular"/>
          <p:cNvCxnSpPr>
            <a:stCxn id="4" idx="1"/>
            <a:endCxn id="9" idx="1"/>
          </p:cNvCxnSpPr>
          <p:nvPr/>
        </p:nvCxnSpPr>
        <p:spPr>
          <a:xfrm rot="10800000" flipV="1">
            <a:off x="4997461" y="1372780"/>
            <a:ext cx="123128" cy="1675578"/>
          </a:xfrm>
          <a:prstGeom prst="bentConnector3">
            <a:avLst>
              <a:gd name="adj1" fmla="val 34751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4997461" y="3259097"/>
            <a:ext cx="2365321" cy="626866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Entes / Actores para quien va el resultado</a:t>
            </a:r>
          </a:p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(Determina la intervención de otros actores)</a:t>
            </a:r>
          </a:p>
        </p:txBody>
      </p:sp>
      <p:cxnSp>
        <p:nvCxnSpPr>
          <p:cNvPr id="17" name="16 Conector angular"/>
          <p:cNvCxnSpPr>
            <a:stCxn id="4" idx="1"/>
            <a:endCxn id="16" idx="1"/>
          </p:cNvCxnSpPr>
          <p:nvPr/>
        </p:nvCxnSpPr>
        <p:spPr>
          <a:xfrm rot="10800000" flipV="1">
            <a:off x="4997461" y="1372780"/>
            <a:ext cx="123128" cy="2199750"/>
          </a:xfrm>
          <a:prstGeom prst="bentConnector3">
            <a:avLst>
              <a:gd name="adj1" fmla="val 34751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4997461" y="3932767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Estructura Operativa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la solución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4997461" y="4328329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Funcional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</a:p>
        </p:txBody>
      </p:sp>
      <p:cxnSp>
        <p:nvCxnSpPr>
          <p:cNvPr id="20" name="19 Conector angular"/>
          <p:cNvCxnSpPr>
            <a:stCxn id="4" idx="1"/>
            <a:endCxn id="18" idx="1"/>
          </p:cNvCxnSpPr>
          <p:nvPr/>
        </p:nvCxnSpPr>
        <p:spPr>
          <a:xfrm rot="10800000" flipV="1">
            <a:off x="4997461" y="1372780"/>
            <a:ext cx="123128" cy="2735860"/>
          </a:xfrm>
          <a:prstGeom prst="bentConnector3">
            <a:avLst>
              <a:gd name="adj1" fmla="val 34751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angular"/>
          <p:cNvCxnSpPr>
            <a:stCxn id="4" idx="1"/>
            <a:endCxn id="19" idx="1"/>
          </p:cNvCxnSpPr>
          <p:nvPr/>
        </p:nvCxnSpPr>
        <p:spPr>
          <a:xfrm rot="10800000" flipV="1">
            <a:off x="4997461" y="1372780"/>
            <a:ext cx="123128" cy="3131422"/>
          </a:xfrm>
          <a:prstGeom prst="bentConnector3">
            <a:avLst>
              <a:gd name="adj1" fmla="val 34751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Rectángulo"/>
          <p:cNvSpPr/>
          <p:nvPr/>
        </p:nvSpPr>
        <p:spPr>
          <a:xfrm>
            <a:off x="9112851" y="1196907"/>
            <a:ext cx="2104783" cy="351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Definición de Estructuras</a:t>
            </a:r>
            <a:endParaRPr lang="es-CO" sz="1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9128287" y="3347882"/>
            <a:ext cx="2104783" cy="6228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Insumos para:</a:t>
            </a:r>
          </a:p>
          <a:p>
            <a:pPr marL="171450" indent="-171450" algn="just">
              <a:buFontTx/>
              <a:buChar char="-"/>
            </a:pPr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Modelos de Negocio</a:t>
            </a:r>
          </a:p>
          <a:p>
            <a:pPr marL="171450" indent="-171450" algn="just">
              <a:buFontTx/>
              <a:buChar char="-"/>
            </a:pPr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funcional</a:t>
            </a:r>
          </a:p>
          <a:p>
            <a:pPr marL="171450" indent="-171450" algn="just">
              <a:buFontTx/>
              <a:buChar char="-"/>
            </a:pPr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comercial</a:t>
            </a:r>
          </a:p>
          <a:p>
            <a:pPr marL="171450" indent="-171450" algn="just">
              <a:buFontTx/>
              <a:buChar char="-"/>
            </a:pPr>
            <a:r>
              <a:rPr lang="es-CO" sz="700" dirty="0">
                <a:solidFill>
                  <a:schemeClr val="tx1"/>
                </a:solidFill>
                <a:latin typeface="Century Gothic" panose="020B0502020202020204" pitchFamily="34" charset="0"/>
              </a:rPr>
              <a:t>Infraestruc. / Tecnología</a:t>
            </a:r>
          </a:p>
        </p:txBody>
      </p:sp>
      <p:cxnSp>
        <p:nvCxnSpPr>
          <p:cNvPr id="24" name="23 Conector angular"/>
          <p:cNvCxnSpPr>
            <a:stCxn id="22" idx="3"/>
            <a:endCxn id="23" idx="3"/>
          </p:cNvCxnSpPr>
          <p:nvPr/>
        </p:nvCxnSpPr>
        <p:spPr>
          <a:xfrm>
            <a:off x="11217634" y="1372781"/>
            <a:ext cx="15435" cy="2286547"/>
          </a:xfrm>
          <a:prstGeom prst="bentConnector3">
            <a:avLst>
              <a:gd name="adj1" fmla="val 2074434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9005157" y="1685798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Estructura Operativa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la solución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9005157" y="2081360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Estructura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Funcional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</a:p>
        </p:txBody>
      </p:sp>
      <p:cxnSp>
        <p:nvCxnSpPr>
          <p:cNvPr id="27" name="26 Conector angular"/>
          <p:cNvCxnSpPr>
            <a:stCxn id="22" idx="1"/>
            <a:endCxn id="25" idx="1"/>
          </p:cNvCxnSpPr>
          <p:nvPr/>
        </p:nvCxnSpPr>
        <p:spPr>
          <a:xfrm rot="10800000" flipV="1">
            <a:off x="9005159" y="1372780"/>
            <a:ext cx="107694" cy="488891"/>
          </a:xfrm>
          <a:prstGeom prst="bentConnector3">
            <a:avLst>
              <a:gd name="adj1" fmla="val 382987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angular"/>
          <p:cNvCxnSpPr>
            <a:stCxn id="22" idx="1"/>
            <a:endCxn id="26" idx="1"/>
          </p:cNvCxnSpPr>
          <p:nvPr/>
        </p:nvCxnSpPr>
        <p:spPr>
          <a:xfrm rot="10800000" flipV="1">
            <a:off x="9005159" y="1372780"/>
            <a:ext cx="107694" cy="884453"/>
          </a:xfrm>
          <a:prstGeom prst="bentConnector3">
            <a:avLst>
              <a:gd name="adj1" fmla="val 382987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3" idx="1"/>
            <a:endCxn id="4" idx="0"/>
          </p:cNvCxnSpPr>
          <p:nvPr/>
        </p:nvCxnSpPr>
        <p:spPr>
          <a:xfrm rot="10800000" flipV="1">
            <a:off x="6172982" y="761487"/>
            <a:ext cx="858328" cy="435419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angular"/>
          <p:cNvCxnSpPr>
            <a:stCxn id="3" idx="3"/>
            <a:endCxn id="22" idx="0"/>
          </p:cNvCxnSpPr>
          <p:nvPr/>
        </p:nvCxnSpPr>
        <p:spPr>
          <a:xfrm>
            <a:off x="9346571" y="761488"/>
            <a:ext cx="818672" cy="435419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Rectángulo"/>
          <p:cNvSpPr/>
          <p:nvPr/>
        </p:nvSpPr>
        <p:spPr>
          <a:xfrm>
            <a:off x="9005157" y="2858170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Proyectos asociados a la implementación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31 Conector angular"/>
          <p:cNvCxnSpPr>
            <a:stCxn id="22" idx="1"/>
            <a:endCxn id="31" idx="1"/>
          </p:cNvCxnSpPr>
          <p:nvPr/>
        </p:nvCxnSpPr>
        <p:spPr>
          <a:xfrm rot="10800000" flipV="1">
            <a:off x="9005159" y="1372780"/>
            <a:ext cx="107694" cy="1661263"/>
          </a:xfrm>
          <a:prstGeom prst="bentConnector3">
            <a:avLst>
              <a:gd name="adj1" fmla="val 382987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32 Rectángulo"/>
          <p:cNvSpPr/>
          <p:nvPr/>
        </p:nvSpPr>
        <p:spPr>
          <a:xfrm>
            <a:off x="9005158" y="2469900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Plan de Implementación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la solución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4" name="33 Conector angular"/>
          <p:cNvCxnSpPr>
            <a:stCxn id="22" idx="1"/>
            <a:endCxn id="33" idx="1"/>
          </p:cNvCxnSpPr>
          <p:nvPr/>
        </p:nvCxnSpPr>
        <p:spPr>
          <a:xfrm rot="10800000" flipV="1">
            <a:off x="9005158" y="1372780"/>
            <a:ext cx="107693" cy="1272993"/>
          </a:xfrm>
          <a:prstGeom prst="bentConnector3">
            <a:avLst>
              <a:gd name="adj1" fmla="val 382991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181 CuadroTexto"/>
          <p:cNvSpPr txBox="1"/>
          <p:nvPr/>
        </p:nvSpPr>
        <p:spPr>
          <a:xfrm>
            <a:off x="406573" y="217548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Descripción del frente de operaciones ……..</a:t>
            </a: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6" name="TextBox 39"/>
          <p:cNvSpPr txBox="1"/>
          <p:nvPr/>
        </p:nvSpPr>
        <p:spPr>
          <a:xfrm>
            <a:off x="245521" y="1664320"/>
            <a:ext cx="3543150" cy="39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FRENTE DE OPERACION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8492424" y="4678970"/>
            <a:ext cx="30980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Alexander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338667" y="2311400"/>
            <a:ext cx="11514666" cy="3293531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28844" y="774334"/>
            <a:ext cx="5688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Explicar con una breve descripción y a nivel gráfico las principales actividades del frente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Indicar a nivel descriptivo y gráfico los entregables y/o resultados obtenidos al ejecutar estas actividades </a:t>
            </a:r>
          </a:p>
        </p:txBody>
      </p:sp>
      <p:sp>
        <p:nvSpPr>
          <p:cNvPr id="8" name="TextBox 23"/>
          <p:cNvSpPr txBox="1"/>
          <p:nvPr/>
        </p:nvSpPr>
        <p:spPr>
          <a:xfrm>
            <a:off x="201885" y="257340"/>
            <a:ext cx="5664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 DEL FRENTE DE OPERACION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8492424" y="4678970"/>
            <a:ext cx="30980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Alexander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4544670" y="1775710"/>
            <a:ext cx="2104783" cy="351747"/>
          </a:xfrm>
          <a:prstGeom prst="rect">
            <a:avLst/>
          </a:prstGeom>
          <a:solidFill>
            <a:srgbClr val="6480A4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Modelo Tecnológico</a:t>
            </a:r>
          </a:p>
        </p:txBody>
      </p:sp>
      <p:cxnSp>
        <p:nvCxnSpPr>
          <p:cNvPr id="4" name="3 Conector angular"/>
          <p:cNvCxnSpPr>
            <a:stCxn id="3" idx="1"/>
            <a:endCxn id="9" idx="1"/>
          </p:cNvCxnSpPr>
          <p:nvPr/>
        </p:nvCxnSpPr>
        <p:spPr>
          <a:xfrm rot="10800000" flipV="1">
            <a:off x="2972344" y="1951583"/>
            <a:ext cx="1572327" cy="488892"/>
          </a:xfrm>
          <a:prstGeom prst="bentConnector3">
            <a:avLst>
              <a:gd name="adj1" fmla="val 11938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Rectángulo"/>
          <p:cNvSpPr/>
          <p:nvPr/>
        </p:nvSpPr>
        <p:spPr>
          <a:xfrm>
            <a:off x="2972342" y="2662435"/>
            <a:ext cx="2365321" cy="584279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I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nfraestructura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de la solución (</a:t>
            </a:r>
            <a:r>
              <a:rPr lang="es-CO" sz="9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Hw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 / </a:t>
            </a:r>
            <a:r>
              <a:rPr lang="es-CO" sz="9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Sw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) para cada vertical de la solución (Entidad / ciudadanos)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6 Conector angular"/>
          <p:cNvCxnSpPr>
            <a:stCxn id="3" idx="1"/>
            <a:endCxn id="5" idx="1"/>
          </p:cNvCxnSpPr>
          <p:nvPr/>
        </p:nvCxnSpPr>
        <p:spPr>
          <a:xfrm rot="10800000" flipV="1">
            <a:off x="2972344" y="1951583"/>
            <a:ext cx="1572327" cy="1002992"/>
          </a:xfrm>
          <a:prstGeom prst="bentConnector3">
            <a:avLst>
              <a:gd name="adj1" fmla="val 11938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4544671" y="5112681"/>
            <a:ext cx="2104783" cy="6228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Plataforma tecnológica e infraestructura de la solución</a:t>
            </a:r>
            <a:endParaRPr lang="es-CO" sz="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972342" y="2264602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Arquitectura general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9423846" y="1775710"/>
            <a:ext cx="2104783" cy="351747"/>
          </a:xfrm>
          <a:prstGeom prst="rect">
            <a:avLst/>
          </a:prstGeom>
          <a:solidFill>
            <a:srgbClr val="6480A4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Diseño / Procesos</a:t>
            </a:r>
            <a:endParaRPr lang="es-CO" sz="10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10 Conector angular"/>
          <p:cNvCxnSpPr>
            <a:stCxn id="10" idx="1"/>
            <a:endCxn id="15" idx="1"/>
          </p:cNvCxnSpPr>
          <p:nvPr/>
        </p:nvCxnSpPr>
        <p:spPr>
          <a:xfrm rot="10800000" flipV="1">
            <a:off x="9293577" y="1951583"/>
            <a:ext cx="130270" cy="488892"/>
          </a:xfrm>
          <a:prstGeom prst="bentConnector3">
            <a:avLst>
              <a:gd name="adj1" fmla="val 333946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9293576" y="2660164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Flujos de Aprobación</a:t>
            </a:r>
          </a:p>
        </p:txBody>
      </p:sp>
      <p:cxnSp>
        <p:nvCxnSpPr>
          <p:cNvPr id="13" name="12 Conector angular"/>
          <p:cNvCxnSpPr>
            <a:stCxn id="10" idx="1"/>
            <a:endCxn id="12" idx="1"/>
          </p:cNvCxnSpPr>
          <p:nvPr/>
        </p:nvCxnSpPr>
        <p:spPr>
          <a:xfrm rot="10800000" flipV="1">
            <a:off x="9293577" y="1951583"/>
            <a:ext cx="130270" cy="884454"/>
          </a:xfrm>
          <a:prstGeom prst="bentConnector3">
            <a:avLst>
              <a:gd name="adj1" fmla="val 333946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Rectángulo"/>
          <p:cNvSpPr/>
          <p:nvPr/>
        </p:nvSpPr>
        <p:spPr>
          <a:xfrm>
            <a:off x="9423846" y="4457351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Diseño de la solución y procesos definidos</a:t>
            </a:r>
            <a:endParaRPr lang="es-CO" sz="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9293576" y="2264602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Procesos Tecnológicos</a:t>
            </a:r>
          </a:p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(casos de uso)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6852733" y="1127059"/>
            <a:ext cx="2315261" cy="425614"/>
          </a:xfrm>
          <a:prstGeom prst="rect">
            <a:avLst/>
          </a:prstGeom>
          <a:solidFill>
            <a:srgbClr val="6480A4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FRENTE DE </a:t>
            </a:r>
            <a:r>
              <a:rPr lang="es-CO" sz="1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TECNOLOGIA</a:t>
            </a:r>
            <a:endParaRPr lang="es-CO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16 Conector angular"/>
          <p:cNvCxnSpPr>
            <a:stCxn id="3" idx="1"/>
            <a:endCxn id="22" idx="1"/>
          </p:cNvCxnSpPr>
          <p:nvPr/>
        </p:nvCxnSpPr>
        <p:spPr>
          <a:xfrm rot="10800000" flipV="1">
            <a:off x="2965200" y="1951583"/>
            <a:ext cx="1579469" cy="1842532"/>
          </a:xfrm>
          <a:prstGeom prst="bentConnector3">
            <a:avLst>
              <a:gd name="adj1" fmla="val 11929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9293576" y="3058891"/>
            <a:ext cx="2365321" cy="475134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Diseño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Gráfico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la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Solución  (interfaz gráfica)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9" name="18 Conector angular"/>
          <p:cNvCxnSpPr>
            <a:stCxn id="10" idx="1"/>
            <a:endCxn id="18" idx="1"/>
          </p:cNvCxnSpPr>
          <p:nvPr/>
        </p:nvCxnSpPr>
        <p:spPr>
          <a:xfrm rot="10800000" flipV="1">
            <a:off x="9293577" y="1951583"/>
            <a:ext cx="130270" cy="1344875"/>
          </a:xfrm>
          <a:prstGeom prst="bentConnector3">
            <a:avLst>
              <a:gd name="adj1" fmla="val 333946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angular"/>
          <p:cNvCxnSpPr>
            <a:stCxn id="16" idx="1"/>
            <a:endCxn id="3" idx="0"/>
          </p:cNvCxnSpPr>
          <p:nvPr/>
        </p:nvCxnSpPr>
        <p:spPr>
          <a:xfrm rot="10800000" flipV="1">
            <a:off x="5597061" y="1339866"/>
            <a:ext cx="1255671" cy="435843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angular"/>
          <p:cNvCxnSpPr>
            <a:stCxn id="16" idx="3"/>
            <a:endCxn id="10" idx="0"/>
          </p:cNvCxnSpPr>
          <p:nvPr/>
        </p:nvCxnSpPr>
        <p:spPr>
          <a:xfrm>
            <a:off x="9167994" y="1339866"/>
            <a:ext cx="1308244" cy="435844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Rectángulo"/>
          <p:cNvSpPr/>
          <p:nvPr/>
        </p:nvSpPr>
        <p:spPr>
          <a:xfrm>
            <a:off x="2965200" y="3290378"/>
            <a:ext cx="2365321" cy="1007474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Modelo de Integración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Plataforma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Interfaz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Conectividad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Middleware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8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Descrip</a:t>
            </a: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  <a:r>
              <a:rPr lang="es-CO" sz="8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Integrac</a:t>
            </a: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Componentes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Conectores x componente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2965200" y="4333705"/>
            <a:ext cx="2365321" cy="626866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Plataforma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Sistema Operativo</a:t>
            </a:r>
          </a:p>
          <a:p>
            <a:pPr marL="357188" indent="-171450">
              <a:buFont typeface="Arial" panose="020B0604020202020204" pitchFamily="34" charset="0"/>
              <a:buChar char="•"/>
            </a:pP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BBDD</a:t>
            </a:r>
          </a:p>
          <a:p>
            <a:pPr marL="357188" indent="-171450">
              <a:buFont typeface="Arial" panose="020B0604020202020204" pitchFamily="34" charset="0"/>
              <a:buChar char="•"/>
            </a:pP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Soporte</a:t>
            </a:r>
          </a:p>
        </p:txBody>
      </p:sp>
      <p:cxnSp>
        <p:nvCxnSpPr>
          <p:cNvPr id="24" name="23 Conector angular"/>
          <p:cNvCxnSpPr>
            <a:stCxn id="10" idx="3"/>
            <a:endCxn id="14" idx="3"/>
          </p:cNvCxnSpPr>
          <p:nvPr/>
        </p:nvCxnSpPr>
        <p:spPr>
          <a:xfrm>
            <a:off x="11528629" y="1951583"/>
            <a:ext cx="16931" cy="2793382"/>
          </a:xfrm>
          <a:prstGeom prst="bentConnector3">
            <a:avLst>
              <a:gd name="adj1" fmla="val 18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3" idx="1"/>
            <a:endCxn id="23" idx="1"/>
          </p:cNvCxnSpPr>
          <p:nvPr/>
        </p:nvCxnSpPr>
        <p:spPr>
          <a:xfrm rot="10800000" flipV="1">
            <a:off x="2965200" y="1951583"/>
            <a:ext cx="1579469" cy="2695555"/>
          </a:xfrm>
          <a:prstGeom prst="bentConnector3">
            <a:avLst>
              <a:gd name="adj1" fmla="val 11929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Rectángulo"/>
          <p:cNvSpPr/>
          <p:nvPr/>
        </p:nvSpPr>
        <p:spPr>
          <a:xfrm>
            <a:off x="9292806" y="3576362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Esquema de soporte y mantenimiento</a:t>
            </a:r>
          </a:p>
        </p:txBody>
      </p:sp>
      <p:sp>
        <p:nvSpPr>
          <p:cNvPr id="27" name="26 Rectángulo"/>
          <p:cNvSpPr/>
          <p:nvPr/>
        </p:nvSpPr>
        <p:spPr>
          <a:xfrm>
            <a:off x="9292806" y="3964871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Proced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. de soporte y mantenimiento</a:t>
            </a:r>
          </a:p>
        </p:txBody>
      </p:sp>
      <p:cxnSp>
        <p:nvCxnSpPr>
          <p:cNvPr id="28" name="27 Conector angular"/>
          <p:cNvCxnSpPr>
            <a:stCxn id="10" idx="1"/>
            <a:endCxn id="26" idx="1"/>
          </p:cNvCxnSpPr>
          <p:nvPr/>
        </p:nvCxnSpPr>
        <p:spPr>
          <a:xfrm rot="10800000" flipV="1">
            <a:off x="9292806" y="1951583"/>
            <a:ext cx="131039" cy="1800652"/>
          </a:xfrm>
          <a:prstGeom prst="bentConnector3">
            <a:avLst>
              <a:gd name="adj1" fmla="val 332572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10" idx="1"/>
            <a:endCxn id="27" idx="1"/>
          </p:cNvCxnSpPr>
          <p:nvPr/>
        </p:nvCxnSpPr>
        <p:spPr>
          <a:xfrm rot="10800000" flipV="1">
            <a:off x="9292806" y="1951583"/>
            <a:ext cx="131039" cy="2189161"/>
          </a:xfrm>
          <a:prstGeom prst="bentConnector3">
            <a:avLst>
              <a:gd name="adj1" fmla="val 332572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Rectángulo"/>
          <p:cNvSpPr/>
          <p:nvPr/>
        </p:nvSpPr>
        <p:spPr>
          <a:xfrm>
            <a:off x="5833857" y="2264602"/>
            <a:ext cx="2365321" cy="518642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Aplicación(es) para la gestión de la solución (entidad)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5833857" y="2825393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 de seguridad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la solución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31 Rectángulo"/>
          <p:cNvSpPr/>
          <p:nvPr/>
        </p:nvSpPr>
        <p:spPr>
          <a:xfrm>
            <a:off x="5833857" y="3219138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Contacto y negociación con proveedores (</a:t>
            </a:r>
            <a:r>
              <a:rPr lang="es-CO" sz="9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hw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/ </a:t>
            </a:r>
            <a:r>
              <a:rPr lang="es-CO" sz="9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sw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3" name="32 Conector angular"/>
          <p:cNvCxnSpPr>
            <a:stCxn id="3" idx="3"/>
            <a:endCxn id="30" idx="3"/>
          </p:cNvCxnSpPr>
          <p:nvPr/>
        </p:nvCxnSpPr>
        <p:spPr>
          <a:xfrm>
            <a:off x="6649452" y="1951583"/>
            <a:ext cx="1549726" cy="572340"/>
          </a:xfrm>
          <a:prstGeom prst="bentConnector3">
            <a:avLst>
              <a:gd name="adj1" fmla="val 11966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angular"/>
          <p:cNvCxnSpPr>
            <a:stCxn id="3" idx="3"/>
            <a:endCxn id="31" idx="3"/>
          </p:cNvCxnSpPr>
          <p:nvPr/>
        </p:nvCxnSpPr>
        <p:spPr>
          <a:xfrm>
            <a:off x="6649452" y="1951584"/>
            <a:ext cx="1549726" cy="1049683"/>
          </a:xfrm>
          <a:prstGeom prst="bentConnector3">
            <a:avLst>
              <a:gd name="adj1" fmla="val 11966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angular"/>
          <p:cNvCxnSpPr>
            <a:stCxn id="3" idx="3"/>
            <a:endCxn id="32" idx="3"/>
          </p:cNvCxnSpPr>
          <p:nvPr/>
        </p:nvCxnSpPr>
        <p:spPr>
          <a:xfrm>
            <a:off x="6649452" y="1951583"/>
            <a:ext cx="1549726" cy="1443428"/>
          </a:xfrm>
          <a:prstGeom prst="bentConnector3">
            <a:avLst>
              <a:gd name="adj1" fmla="val 119665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>
            <a:stCxn id="3" idx="2"/>
            <a:endCxn id="8" idx="0"/>
          </p:cNvCxnSpPr>
          <p:nvPr/>
        </p:nvCxnSpPr>
        <p:spPr>
          <a:xfrm>
            <a:off x="5597062" y="2127457"/>
            <a:ext cx="1" cy="2985225"/>
          </a:xfrm>
          <a:prstGeom prst="straightConnector1">
            <a:avLst/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181 CuadroTexto"/>
          <p:cNvSpPr txBox="1"/>
          <p:nvPr/>
        </p:nvSpPr>
        <p:spPr>
          <a:xfrm>
            <a:off x="230920" y="797606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Descripción del frente de Tecnología</a:t>
            </a: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51"/>
          <p:cNvSpPr txBox="1"/>
          <p:nvPr/>
        </p:nvSpPr>
        <p:spPr>
          <a:xfrm>
            <a:off x="233355" y="189680"/>
            <a:ext cx="3897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FRENTE DE TECNOLOGIA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9" name="38 Rectángulo"/>
          <p:cNvSpPr/>
          <p:nvPr/>
        </p:nvSpPr>
        <p:spPr>
          <a:xfrm>
            <a:off x="8927577" y="0"/>
            <a:ext cx="1789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Harry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9" name="38 Rectángulo"/>
          <p:cNvSpPr/>
          <p:nvPr/>
        </p:nvSpPr>
        <p:spPr>
          <a:xfrm>
            <a:off x="338667" y="2311400"/>
            <a:ext cx="11514666" cy="3293531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228844" y="774334"/>
            <a:ext cx="5688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Explicar con una breve descripción y a nivel gráfico las principales actividades del frente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Indicar a nivel descriptivo y gráfico los entregables y/o resultados obtenidos al ejecutar estas actividades </a:t>
            </a:r>
          </a:p>
        </p:txBody>
      </p:sp>
      <p:sp>
        <p:nvSpPr>
          <p:cNvPr id="41" name="TextBox 23"/>
          <p:cNvSpPr txBox="1"/>
          <p:nvPr/>
        </p:nvSpPr>
        <p:spPr>
          <a:xfrm>
            <a:off x="-308248" y="257340"/>
            <a:ext cx="6854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 DEL FRENTE DE TECNOLOGIA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927577" y="0"/>
            <a:ext cx="1789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Harry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6887294" y="1352204"/>
            <a:ext cx="2315261" cy="425614"/>
          </a:xfrm>
          <a:prstGeom prst="rect">
            <a:avLst/>
          </a:prstGeom>
          <a:solidFill>
            <a:srgbClr val="925C97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FRENTE </a:t>
            </a:r>
            <a:r>
              <a:rPr lang="es-CO" sz="1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MARKETING /COMERCIAL</a:t>
            </a:r>
            <a:endParaRPr lang="es-CO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576075" y="2006659"/>
            <a:ext cx="2104783" cy="351747"/>
          </a:xfrm>
          <a:prstGeom prst="rect">
            <a:avLst/>
          </a:prstGeom>
          <a:solidFill>
            <a:srgbClr val="925C97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Imagen de la Solución</a:t>
            </a:r>
            <a:endParaRPr lang="es-CO" sz="10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" name="4 Conector angular"/>
          <p:cNvCxnSpPr>
            <a:stCxn id="4" idx="1"/>
            <a:endCxn id="12" idx="1"/>
          </p:cNvCxnSpPr>
          <p:nvPr/>
        </p:nvCxnSpPr>
        <p:spPr>
          <a:xfrm rot="10800000" flipV="1">
            <a:off x="4445803" y="2182532"/>
            <a:ext cx="130271" cy="488892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4445803" y="2891113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Presentaciones Corporativas</a:t>
            </a:r>
          </a:p>
        </p:txBody>
      </p:sp>
      <p:sp>
        <p:nvSpPr>
          <p:cNvPr id="8" name="7 Rectángulo"/>
          <p:cNvSpPr/>
          <p:nvPr/>
        </p:nvSpPr>
        <p:spPr>
          <a:xfrm>
            <a:off x="4445803" y="3286414"/>
            <a:ext cx="2365321" cy="480195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Material Visual de Promoción</a:t>
            </a:r>
          </a:p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(video / web)</a:t>
            </a:r>
          </a:p>
        </p:txBody>
      </p:sp>
      <p:cxnSp>
        <p:nvCxnSpPr>
          <p:cNvPr id="9" name="8 Conector angular"/>
          <p:cNvCxnSpPr>
            <a:stCxn id="4" idx="1"/>
            <a:endCxn id="7" idx="1"/>
          </p:cNvCxnSpPr>
          <p:nvPr/>
        </p:nvCxnSpPr>
        <p:spPr>
          <a:xfrm rot="10800000" flipV="1">
            <a:off x="4445803" y="2182532"/>
            <a:ext cx="130271" cy="884454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1"/>
            <a:endCxn id="8" idx="1"/>
          </p:cNvCxnSpPr>
          <p:nvPr/>
        </p:nvCxnSpPr>
        <p:spPr>
          <a:xfrm rot="10800000" flipV="1">
            <a:off x="4445803" y="2182532"/>
            <a:ext cx="130271" cy="1343979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4576076" y="3936861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Imagen Corporativa de la Solución I-Polis (Smart Cities)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4445803" y="2495551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Desarrollo del material POP</a:t>
            </a:r>
          </a:p>
        </p:txBody>
      </p:sp>
      <p:cxnSp>
        <p:nvCxnSpPr>
          <p:cNvPr id="13" name="12 Conector angular"/>
          <p:cNvCxnSpPr>
            <a:stCxn id="3" idx="1"/>
            <a:endCxn id="4" idx="0"/>
          </p:cNvCxnSpPr>
          <p:nvPr/>
        </p:nvCxnSpPr>
        <p:spPr>
          <a:xfrm rot="10800000" flipV="1">
            <a:off x="5628466" y="1565011"/>
            <a:ext cx="1258828" cy="441647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4" idx="3"/>
            <a:endCxn id="11" idx="3"/>
          </p:cNvCxnSpPr>
          <p:nvPr/>
        </p:nvCxnSpPr>
        <p:spPr>
          <a:xfrm>
            <a:off x="6680858" y="2182533"/>
            <a:ext cx="1" cy="2041943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angular"/>
          <p:cNvCxnSpPr>
            <a:stCxn id="3" idx="3"/>
            <a:endCxn id="16" idx="0"/>
          </p:cNvCxnSpPr>
          <p:nvPr/>
        </p:nvCxnSpPr>
        <p:spPr>
          <a:xfrm>
            <a:off x="9202555" y="1565012"/>
            <a:ext cx="1242033" cy="441647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9392197" y="2006659"/>
            <a:ext cx="2104783" cy="351747"/>
          </a:xfrm>
          <a:prstGeom prst="rect">
            <a:avLst/>
          </a:prstGeom>
          <a:solidFill>
            <a:srgbClr val="925C97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Modelo de Venta / Posventa</a:t>
            </a:r>
            <a:endParaRPr lang="es-CO" sz="10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16 Conector angular"/>
          <p:cNvCxnSpPr>
            <a:stCxn id="16" idx="1"/>
            <a:endCxn id="21" idx="1"/>
          </p:cNvCxnSpPr>
          <p:nvPr/>
        </p:nvCxnSpPr>
        <p:spPr>
          <a:xfrm rot="10800000" flipV="1">
            <a:off x="9261925" y="2182532"/>
            <a:ext cx="130271" cy="488892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9261925" y="2882644"/>
            <a:ext cx="2365321" cy="605235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Plan de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implementación a nivel comercial y proyectos asociados a la implementación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9" name="18 Conector angular"/>
          <p:cNvCxnSpPr>
            <a:stCxn id="16" idx="1"/>
            <a:endCxn id="18" idx="1"/>
          </p:cNvCxnSpPr>
          <p:nvPr/>
        </p:nvCxnSpPr>
        <p:spPr>
          <a:xfrm rot="10800000" flipV="1">
            <a:off x="9261925" y="2182532"/>
            <a:ext cx="130271" cy="1002729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9392198" y="4263033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Modelo de las actividades de venta y posventa</a:t>
            </a:r>
          </a:p>
        </p:txBody>
      </p:sp>
      <p:sp>
        <p:nvSpPr>
          <p:cNvPr id="21" name="20 Rectángulo"/>
          <p:cNvSpPr/>
          <p:nvPr/>
        </p:nvSpPr>
        <p:spPr>
          <a:xfrm>
            <a:off x="9261925" y="2495551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 para conocimiento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de las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necesidades</a:t>
            </a:r>
          </a:p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la alcaldía</a:t>
            </a:r>
          </a:p>
        </p:txBody>
      </p:sp>
      <p:cxnSp>
        <p:nvCxnSpPr>
          <p:cNvPr id="22" name="21 Conector angular"/>
          <p:cNvCxnSpPr>
            <a:stCxn id="16" idx="3"/>
            <a:endCxn id="20" idx="3"/>
          </p:cNvCxnSpPr>
          <p:nvPr/>
        </p:nvCxnSpPr>
        <p:spPr>
          <a:xfrm>
            <a:off x="11496980" y="2182532"/>
            <a:ext cx="1" cy="2368115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Rectángulo"/>
          <p:cNvSpPr/>
          <p:nvPr/>
        </p:nvSpPr>
        <p:spPr>
          <a:xfrm>
            <a:off x="9261925" y="3526019"/>
            <a:ext cx="2365321" cy="580530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Modelo de comercialización</a:t>
            </a:r>
          </a:p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(estructura comercial y técnica)</a:t>
            </a:r>
          </a:p>
        </p:txBody>
      </p:sp>
      <p:cxnSp>
        <p:nvCxnSpPr>
          <p:cNvPr id="24" name="23 Conector angular"/>
          <p:cNvCxnSpPr>
            <a:stCxn id="16" idx="1"/>
            <a:endCxn id="23" idx="1"/>
          </p:cNvCxnSpPr>
          <p:nvPr/>
        </p:nvCxnSpPr>
        <p:spPr>
          <a:xfrm rot="10800000" flipV="1">
            <a:off x="9261925" y="2182532"/>
            <a:ext cx="130271" cy="1633752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181 CuadroTexto"/>
          <p:cNvSpPr txBox="1"/>
          <p:nvPr/>
        </p:nvSpPr>
        <p:spPr>
          <a:xfrm>
            <a:off x="355211" y="244313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Descripción del frente Comercial</a:t>
            </a: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5212" y="1777818"/>
            <a:ext cx="322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FRENTES COMERCIAL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8984388" y="0"/>
            <a:ext cx="1675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Hilda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338667" y="2311400"/>
            <a:ext cx="11514666" cy="3293531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28844" y="774334"/>
            <a:ext cx="5688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Explicar con una breve descripción y a nivel gráfico las principales actividades del frente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Indicar a nivel descriptivo y gráfico los entregables y/o resultados obtenidos al ejecutar estas actividades 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-9790" y="257340"/>
            <a:ext cx="5664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 DEL FRENTE COMERCIAL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984388" y="0"/>
            <a:ext cx="1675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Hilda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6887294" y="1352204"/>
            <a:ext cx="2315261" cy="425614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FRENTE </a:t>
            </a:r>
            <a:r>
              <a:rPr lang="es-CO" sz="1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FINANCIERO / LEGAL</a:t>
            </a:r>
            <a:endParaRPr lang="es-CO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576075" y="2006659"/>
            <a:ext cx="2104783" cy="351747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Modelos de Financiación</a:t>
            </a:r>
            <a:endParaRPr lang="es-CO" sz="1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" name="4 Conector angular"/>
          <p:cNvCxnSpPr>
            <a:stCxn id="4" idx="1"/>
            <a:endCxn id="11" idx="1"/>
          </p:cNvCxnSpPr>
          <p:nvPr/>
        </p:nvCxnSpPr>
        <p:spPr>
          <a:xfrm rot="10800000" flipV="1">
            <a:off x="4445805" y="2182533"/>
            <a:ext cx="130270" cy="488892"/>
          </a:xfrm>
          <a:prstGeom prst="bentConnector3">
            <a:avLst>
              <a:gd name="adj1" fmla="val 275482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4445805" y="2891113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Matriz de modelos de financiación</a:t>
            </a:r>
          </a:p>
        </p:txBody>
      </p:sp>
      <p:cxnSp>
        <p:nvCxnSpPr>
          <p:cNvPr id="8" name="7 Conector angular"/>
          <p:cNvCxnSpPr>
            <a:stCxn id="4" idx="1"/>
            <a:endCxn id="7" idx="1"/>
          </p:cNvCxnSpPr>
          <p:nvPr/>
        </p:nvCxnSpPr>
        <p:spPr>
          <a:xfrm rot="10800000" flipV="1">
            <a:off x="4445805" y="2182533"/>
            <a:ext cx="130270" cy="884454"/>
          </a:xfrm>
          <a:prstGeom prst="bentConnector3">
            <a:avLst>
              <a:gd name="adj1" fmla="val 275482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angular"/>
          <p:cNvCxnSpPr>
            <a:stCxn id="4" idx="1"/>
            <a:endCxn id="22" idx="1"/>
          </p:cNvCxnSpPr>
          <p:nvPr/>
        </p:nvCxnSpPr>
        <p:spPr>
          <a:xfrm rot="10800000" flipV="1">
            <a:off x="4445805" y="2182532"/>
            <a:ext cx="130270" cy="1274559"/>
          </a:xfrm>
          <a:prstGeom prst="bentConnector3">
            <a:avLst>
              <a:gd name="adj1" fmla="val 275482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4576076" y="3792009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Fuentes de Financiación para Entidades</a:t>
            </a:r>
            <a:endParaRPr lang="es-CO" sz="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445805" y="2495551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Desarrollo de modelos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y fuentes de financiación</a:t>
            </a:r>
          </a:p>
        </p:txBody>
      </p:sp>
      <p:cxnSp>
        <p:nvCxnSpPr>
          <p:cNvPr id="12" name="11 Conector angular"/>
          <p:cNvCxnSpPr>
            <a:stCxn id="3" idx="1"/>
            <a:endCxn id="4" idx="0"/>
          </p:cNvCxnSpPr>
          <p:nvPr/>
        </p:nvCxnSpPr>
        <p:spPr>
          <a:xfrm rot="10800000" flipV="1">
            <a:off x="5628466" y="1565011"/>
            <a:ext cx="1258828" cy="441647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angular"/>
          <p:cNvCxnSpPr>
            <a:stCxn id="4" idx="3"/>
            <a:endCxn id="10" idx="3"/>
          </p:cNvCxnSpPr>
          <p:nvPr/>
        </p:nvCxnSpPr>
        <p:spPr>
          <a:xfrm>
            <a:off x="6680858" y="2182533"/>
            <a:ext cx="1" cy="1897091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3" idx="3"/>
            <a:endCxn id="15" idx="0"/>
          </p:cNvCxnSpPr>
          <p:nvPr/>
        </p:nvCxnSpPr>
        <p:spPr>
          <a:xfrm>
            <a:off x="9202555" y="1565012"/>
            <a:ext cx="1242033" cy="441647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Rectángulo"/>
          <p:cNvSpPr/>
          <p:nvPr/>
        </p:nvSpPr>
        <p:spPr>
          <a:xfrm>
            <a:off x="9392197" y="2006659"/>
            <a:ext cx="2104783" cy="351747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Legal / Normativo</a:t>
            </a:r>
            <a:endParaRPr lang="es-CO" sz="1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6" name="15 Conector angular"/>
          <p:cNvCxnSpPr>
            <a:stCxn id="15" idx="1"/>
            <a:endCxn id="20" idx="1"/>
          </p:cNvCxnSpPr>
          <p:nvPr/>
        </p:nvCxnSpPr>
        <p:spPr>
          <a:xfrm rot="10800000" flipV="1">
            <a:off x="9261925" y="2182532"/>
            <a:ext cx="130271" cy="630781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Rectángulo"/>
          <p:cNvSpPr/>
          <p:nvPr/>
        </p:nvSpPr>
        <p:spPr>
          <a:xfrm>
            <a:off x="9261925" y="3181904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Capacitación general de temas legales / normativos</a:t>
            </a:r>
          </a:p>
        </p:txBody>
      </p:sp>
      <p:cxnSp>
        <p:nvCxnSpPr>
          <p:cNvPr id="18" name="17 Conector angular"/>
          <p:cNvCxnSpPr>
            <a:stCxn id="15" idx="1"/>
            <a:endCxn id="17" idx="1"/>
          </p:cNvCxnSpPr>
          <p:nvPr/>
        </p:nvCxnSpPr>
        <p:spPr>
          <a:xfrm rot="10800000" flipV="1">
            <a:off x="9261925" y="2182532"/>
            <a:ext cx="130271" cy="1175245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9392198" y="3673394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Marco legal / normativo de la solución de Smart Cities</a:t>
            </a:r>
            <a:endParaRPr lang="es-CO" sz="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9261925" y="2495549"/>
            <a:ext cx="2365321" cy="635528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Aspectos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legales o normativos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relacionados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con la contratación de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proyectos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de Smart Cities</a:t>
            </a:r>
          </a:p>
        </p:txBody>
      </p:sp>
      <p:cxnSp>
        <p:nvCxnSpPr>
          <p:cNvPr id="21" name="20 Conector angular"/>
          <p:cNvCxnSpPr>
            <a:stCxn id="15" idx="3"/>
            <a:endCxn id="19" idx="3"/>
          </p:cNvCxnSpPr>
          <p:nvPr/>
        </p:nvCxnSpPr>
        <p:spPr>
          <a:xfrm>
            <a:off x="11496980" y="2182532"/>
            <a:ext cx="1" cy="1778476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Rectángulo"/>
          <p:cNvSpPr/>
          <p:nvPr/>
        </p:nvSpPr>
        <p:spPr>
          <a:xfrm>
            <a:off x="4445805" y="3281218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Informe de capacitaciones al equipo de Smart Cities</a:t>
            </a:r>
          </a:p>
        </p:txBody>
      </p:sp>
      <p:sp>
        <p:nvSpPr>
          <p:cNvPr id="23" name="181 CuadroTexto"/>
          <p:cNvSpPr txBox="1"/>
          <p:nvPr/>
        </p:nvSpPr>
        <p:spPr>
          <a:xfrm>
            <a:off x="240539" y="687974"/>
            <a:ext cx="420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Descripción del frente financiero y legal</a:t>
            </a: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2072" y="251271"/>
            <a:ext cx="4344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FRENTE FINANCIERO Y LEGAL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8383360" y="0"/>
            <a:ext cx="2877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Eustorgio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338667" y="2311400"/>
            <a:ext cx="11514666" cy="3293531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28844" y="774334"/>
            <a:ext cx="5688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Explicar con una breve descripción y a nivel gráfico las principales actividades del frente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Indicar a nivel descriptivo y gráfico los entregables y/o resultados obtenidos al ejecutar estas actividades 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74880" y="257340"/>
            <a:ext cx="6681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 DEL FRENTE FINANCIERO Y LEGAL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383360" y="0"/>
            <a:ext cx="2877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Eustorgio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335360" y="476673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CONCEPTO</a:t>
            </a:r>
          </a:p>
        </p:txBody>
      </p:sp>
      <p:sp>
        <p:nvSpPr>
          <p:cNvPr id="4" name="2 CuadroTexto"/>
          <p:cNvSpPr txBox="1"/>
          <p:nvPr/>
        </p:nvSpPr>
        <p:spPr>
          <a:xfrm>
            <a:off x="335360" y="1463887"/>
            <a:ext cx="114492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Century Gothic" panose="020B0502020202020204" pitchFamily="34" charset="0"/>
              </a:defRPr>
            </a:lvl1pPr>
          </a:lstStyle>
          <a:p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“Una </a:t>
            </a: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Ciudad Inteligente es aquella que tiene la capacidad de hacer una gestión eficiente, integral e innovadora, a través de su infraestructura física y digital, para proveer servicios que generen un mayor impacto y mejora de la calidad de vida, haciendo de ella una ciudad segura y sostenible en su gobernabilidad, 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desarrollo </a:t>
            </a: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económico, 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medio </a:t>
            </a: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ambiente y 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desarrollo </a:t>
            </a:r>
            <a:r>
              <a:rPr lang="es-E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social y </a:t>
            </a:r>
            <a:r>
              <a:rPr lang="es-E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cultural”.</a:t>
            </a:r>
            <a:endParaRPr lang="es-CO" sz="32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226819" y="591719"/>
            <a:ext cx="115315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Los especialistas por vertical son el grupo de personas expertas en su sector y que aportarán de forma integrada con las demás verticales, su conocimiento con los siguientes enfoques: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Gestión Pública (Enfoque de administración pública)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Normatividad del sector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Problemas críticos y soluciones para el sector enfocadas al mandatario y a ala ciudadanía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Indicadores de gestión del sector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930339" y="2102952"/>
            <a:ext cx="2315261" cy="425614"/>
          </a:xfrm>
          <a:prstGeom prst="rect">
            <a:avLst/>
          </a:prstGeom>
          <a:solidFill>
            <a:srgbClr val="102031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ESPECIALISTAS DE VERTICALES</a:t>
            </a:r>
            <a:endParaRPr lang="es-CO" sz="11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36846" y="2667400"/>
            <a:ext cx="2104783" cy="3517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solidFill>
                  <a:srgbClr val="102031"/>
                </a:solidFill>
                <a:latin typeface="Century Gothic" panose="020B0502020202020204" pitchFamily="34" charset="0"/>
              </a:rPr>
              <a:t>Gestión del Proyecto</a:t>
            </a:r>
            <a:endParaRPr lang="es-CO" sz="1200" b="1" dirty="0">
              <a:solidFill>
                <a:srgbClr val="10203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6 Conector angular"/>
          <p:cNvCxnSpPr>
            <a:stCxn id="5" idx="1"/>
            <a:endCxn id="9" idx="1"/>
          </p:cNvCxnSpPr>
          <p:nvPr/>
        </p:nvCxnSpPr>
        <p:spPr>
          <a:xfrm rot="10800000" flipV="1">
            <a:off x="406574" y="2843274"/>
            <a:ext cx="130272" cy="580650"/>
          </a:xfrm>
          <a:prstGeom prst="bentConnector3">
            <a:avLst>
              <a:gd name="adj1" fmla="val 275479"/>
            </a:avLst>
          </a:prstGeom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536847" y="4339632"/>
            <a:ext cx="2104783" cy="70298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Documento de revisión de la solución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Política publica del sector</a:t>
            </a:r>
          </a:p>
        </p:txBody>
      </p:sp>
      <p:sp>
        <p:nvSpPr>
          <p:cNvPr id="9" name="8 Rectángulo"/>
          <p:cNvSpPr/>
          <p:nvPr/>
        </p:nvSpPr>
        <p:spPr>
          <a:xfrm>
            <a:off x="406574" y="3161140"/>
            <a:ext cx="2365321" cy="52556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Contacto directo con el director y gerente del proyecto como conducto regular de comunicación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" name="9 Conector angular"/>
          <p:cNvCxnSpPr>
            <a:stCxn id="4" idx="1"/>
            <a:endCxn id="5" idx="0"/>
          </p:cNvCxnSpPr>
          <p:nvPr/>
        </p:nvCxnSpPr>
        <p:spPr>
          <a:xfrm rot="10800000" flipV="1">
            <a:off x="1589239" y="2315758"/>
            <a:ext cx="3341101" cy="351641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5" idx="3"/>
            <a:endCxn id="8" idx="3"/>
          </p:cNvCxnSpPr>
          <p:nvPr/>
        </p:nvCxnSpPr>
        <p:spPr>
          <a:xfrm>
            <a:off x="2641629" y="2843274"/>
            <a:ext cx="1" cy="1847851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3567775" y="2667399"/>
            <a:ext cx="2104783" cy="3517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solidFill>
                  <a:srgbClr val="102031"/>
                </a:solidFill>
                <a:latin typeface="Century Gothic" panose="020B0502020202020204" pitchFamily="34" charset="0"/>
              </a:rPr>
              <a:t>Operación</a:t>
            </a:r>
            <a:endParaRPr lang="es-CO" sz="1200" b="1" dirty="0">
              <a:solidFill>
                <a:srgbClr val="10203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12 Conector angular"/>
          <p:cNvCxnSpPr>
            <a:stCxn id="12" idx="1"/>
            <a:endCxn id="15" idx="1"/>
          </p:cNvCxnSpPr>
          <p:nvPr/>
        </p:nvCxnSpPr>
        <p:spPr>
          <a:xfrm rot="10800000" flipV="1">
            <a:off x="3437505" y="2843273"/>
            <a:ext cx="130271" cy="826192"/>
          </a:xfrm>
          <a:prstGeom prst="bentConnector3">
            <a:avLst>
              <a:gd name="adj1" fmla="val 275480"/>
            </a:avLst>
          </a:prstGeom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Rectángulo"/>
          <p:cNvSpPr/>
          <p:nvPr/>
        </p:nvSpPr>
        <p:spPr>
          <a:xfrm>
            <a:off x="3570577" y="5291195"/>
            <a:ext cx="2104783" cy="5985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Documento operativo de la vertical: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Normatividad </a:t>
            </a: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asociada al proyecto de la </a:t>
            </a:r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vertical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Estructura operativa de la solución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3437504" y="3169033"/>
            <a:ext cx="2365321" cy="1000864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Proporcionar al Coordinador Smart Cities toda la información de la operación de cada una de las verticales para el levantamiento de la información a través del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SIPOC(Supplier, Imput, Process, Output, Customer )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6" name="15 Conector angular"/>
          <p:cNvCxnSpPr>
            <a:stCxn id="12" idx="3"/>
            <a:endCxn id="14" idx="3"/>
          </p:cNvCxnSpPr>
          <p:nvPr/>
        </p:nvCxnSpPr>
        <p:spPr>
          <a:xfrm>
            <a:off x="5672558" y="2843273"/>
            <a:ext cx="2802" cy="2747215"/>
          </a:xfrm>
          <a:prstGeom prst="bentConnector3">
            <a:avLst>
              <a:gd name="adj1" fmla="val 8258458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Rectángulo"/>
          <p:cNvSpPr/>
          <p:nvPr/>
        </p:nvSpPr>
        <p:spPr>
          <a:xfrm>
            <a:off x="6627853" y="2667398"/>
            <a:ext cx="2104783" cy="3517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solidFill>
                  <a:srgbClr val="102031"/>
                </a:solidFill>
                <a:latin typeface="Century Gothic" panose="020B0502020202020204" pitchFamily="34" charset="0"/>
              </a:rPr>
              <a:t>Comercial / Marketing</a:t>
            </a:r>
            <a:endParaRPr lang="es-CO" sz="1200" b="1" dirty="0">
              <a:solidFill>
                <a:srgbClr val="10203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17 Conector angular"/>
          <p:cNvCxnSpPr>
            <a:stCxn id="17" idx="1"/>
            <a:endCxn id="20" idx="1"/>
          </p:cNvCxnSpPr>
          <p:nvPr/>
        </p:nvCxnSpPr>
        <p:spPr>
          <a:xfrm rot="10800000" flipV="1">
            <a:off x="6497583" y="2843271"/>
            <a:ext cx="130271" cy="572183"/>
          </a:xfrm>
          <a:prstGeom prst="bentConnector3">
            <a:avLst>
              <a:gd name="adj1" fmla="val 275480"/>
            </a:avLst>
          </a:prstGeom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6627855" y="4361976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Documento de análisis del enfoque de los modelos comercial y de imagen</a:t>
            </a:r>
            <a:endParaRPr lang="es-CO" sz="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6497582" y="3170352"/>
            <a:ext cx="2365321" cy="490205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Apoyar en las visitas comerciales para la presentación de la solución en las alcaldías o secretarías</a:t>
            </a:r>
          </a:p>
        </p:txBody>
      </p:sp>
      <p:cxnSp>
        <p:nvCxnSpPr>
          <p:cNvPr id="21" name="20 Conector angular"/>
          <p:cNvCxnSpPr>
            <a:stCxn id="17" idx="3"/>
            <a:endCxn id="19" idx="3"/>
          </p:cNvCxnSpPr>
          <p:nvPr/>
        </p:nvCxnSpPr>
        <p:spPr>
          <a:xfrm>
            <a:off x="8732636" y="2843272"/>
            <a:ext cx="2" cy="1806318"/>
          </a:xfrm>
          <a:prstGeom prst="bentConnector3">
            <a:avLst>
              <a:gd name="adj1" fmla="val 1143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angular"/>
          <p:cNvCxnSpPr>
            <a:stCxn id="4" idx="3"/>
            <a:endCxn id="23" idx="0"/>
          </p:cNvCxnSpPr>
          <p:nvPr/>
        </p:nvCxnSpPr>
        <p:spPr>
          <a:xfrm>
            <a:off x="7245600" y="2315759"/>
            <a:ext cx="3457107" cy="351639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Rectángulo"/>
          <p:cNvSpPr/>
          <p:nvPr/>
        </p:nvSpPr>
        <p:spPr>
          <a:xfrm>
            <a:off x="9650315" y="2667398"/>
            <a:ext cx="2104783" cy="3517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solidFill>
                  <a:srgbClr val="102031"/>
                </a:solidFill>
                <a:latin typeface="Century Gothic" panose="020B0502020202020204" pitchFamily="34" charset="0"/>
              </a:rPr>
              <a:t>Financiero - Legal</a:t>
            </a:r>
            <a:endParaRPr lang="es-CO" sz="1200" b="1" dirty="0">
              <a:solidFill>
                <a:srgbClr val="10203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23 Conector angular"/>
          <p:cNvCxnSpPr>
            <a:stCxn id="23" idx="1"/>
            <a:endCxn id="26" idx="1"/>
          </p:cNvCxnSpPr>
          <p:nvPr/>
        </p:nvCxnSpPr>
        <p:spPr>
          <a:xfrm rot="10800000" flipV="1">
            <a:off x="9520045" y="2843271"/>
            <a:ext cx="130271" cy="589117"/>
          </a:xfrm>
          <a:prstGeom prst="bentConnector3">
            <a:avLst>
              <a:gd name="adj1" fmla="val 275480"/>
            </a:avLst>
          </a:prstGeom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9650317" y="4387377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Documento de análisis del enfoque de los modelos </a:t>
            </a:r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financiero y legal</a:t>
            </a:r>
            <a:endParaRPr lang="es-CO" sz="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9520044" y="3169605"/>
            <a:ext cx="2365321" cy="52556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Validar los aspectos financieros y legales aplicables a la solución y sus verticales</a:t>
            </a:r>
          </a:p>
        </p:txBody>
      </p:sp>
      <p:cxnSp>
        <p:nvCxnSpPr>
          <p:cNvPr id="27" name="26 Conector angular"/>
          <p:cNvCxnSpPr>
            <a:stCxn id="23" idx="3"/>
            <a:endCxn id="25" idx="3"/>
          </p:cNvCxnSpPr>
          <p:nvPr/>
        </p:nvCxnSpPr>
        <p:spPr>
          <a:xfrm>
            <a:off x="11755098" y="2843272"/>
            <a:ext cx="2" cy="1831719"/>
          </a:xfrm>
          <a:prstGeom prst="bentConnector3">
            <a:avLst>
              <a:gd name="adj1" fmla="val 1143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Rectángulo"/>
          <p:cNvSpPr/>
          <p:nvPr/>
        </p:nvSpPr>
        <p:spPr>
          <a:xfrm>
            <a:off x="406574" y="3748030"/>
            <a:ext cx="2365321" cy="413712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Apoyo en la revisión de los documentos generados en la solución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9" name="28 Conector angular"/>
          <p:cNvCxnSpPr>
            <a:stCxn id="5" idx="1"/>
            <a:endCxn id="28" idx="1"/>
          </p:cNvCxnSpPr>
          <p:nvPr/>
        </p:nvCxnSpPr>
        <p:spPr>
          <a:xfrm rot="10800000" flipV="1">
            <a:off x="406574" y="2843274"/>
            <a:ext cx="130272" cy="1111612"/>
          </a:xfrm>
          <a:prstGeom prst="bentConnector3">
            <a:avLst>
              <a:gd name="adj1" fmla="val 275479"/>
            </a:avLst>
          </a:prstGeom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angular"/>
          <p:cNvCxnSpPr>
            <a:stCxn id="4" idx="3"/>
            <a:endCxn id="17" idx="0"/>
          </p:cNvCxnSpPr>
          <p:nvPr/>
        </p:nvCxnSpPr>
        <p:spPr>
          <a:xfrm>
            <a:off x="7245600" y="2315759"/>
            <a:ext cx="434645" cy="351639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angular"/>
          <p:cNvCxnSpPr>
            <a:stCxn id="4" idx="1"/>
            <a:endCxn id="12" idx="0"/>
          </p:cNvCxnSpPr>
          <p:nvPr/>
        </p:nvCxnSpPr>
        <p:spPr>
          <a:xfrm rot="10800000" flipV="1">
            <a:off x="4620167" y="2315759"/>
            <a:ext cx="310172" cy="351640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Rectángulo"/>
          <p:cNvSpPr/>
          <p:nvPr/>
        </p:nvSpPr>
        <p:spPr>
          <a:xfrm>
            <a:off x="3437507" y="4227841"/>
            <a:ext cx="2365321" cy="413712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Entregar los documentos generados de la vertical correspondiente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3437507" y="4717190"/>
            <a:ext cx="2365321" cy="413712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Asistencia a las reuniones programadas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6497582" y="3722543"/>
            <a:ext cx="2365321" cy="468872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Validar la alineación de las políticas de gobierno con respecto al modelo comercial y de imagen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9520043" y="3763732"/>
            <a:ext cx="2365321" cy="468872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Validar la alineación de las políticas de gobierno con respecto al modelo financiero y legal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6" name="35 Conector angular"/>
          <p:cNvCxnSpPr>
            <a:stCxn id="23" idx="1"/>
            <a:endCxn id="35" idx="1"/>
          </p:cNvCxnSpPr>
          <p:nvPr/>
        </p:nvCxnSpPr>
        <p:spPr>
          <a:xfrm rot="10800000" flipV="1">
            <a:off x="9520043" y="2843272"/>
            <a:ext cx="130272" cy="1154896"/>
          </a:xfrm>
          <a:prstGeom prst="bentConnector3">
            <a:avLst>
              <a:gd name="adj1" fmla="val 275479"/>
            </a:avLst>
          </a:prstGeom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angular"/>
          <p:cNvCxnSpPr>
            <a:stCxn id="17" idx="1"/>
            <a:endCxn id="34" idx="1"/>
          </p:cNvCxnSpPr>
          <p:nvPr/>
        </p:nvCxnSpPr>
        <p:spPr>
          <a:xfrm rot="10800000" flipV="1">
            <a:off x="6497583" y="2843271"/>
            <a:ext cx="130271" cy="1113707"/>
          </a:xfrm>
          <a:prstGeom prst="bentConnector3">
            <a:avLst>
              <a:gd name="adj1" fmla="val 275480"/>
            </a:avLst>
          </a:prstGeom>
          <a:ln w="31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9"/>
          <p:cNvSpPr txBox="1"/>
          <p:nvPr/>
        </p:nvSpPr>
        <p:spPr>
          <a:xfrm>
            <a:off x="234856" y="196004"/>
            <a:ext cx="623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ASESORIA DE ESPECIALISTAS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9" name="38 Rectángulo"/>
          <p:cNvSpPr/>
          <p:nvPr/>
        </p:nvSpPr>
        <p:spPr>
          <a:xfrm>
            <a:off x="8340810" y="1252023"/>
            <a:ext cx="3098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Alexander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17 Grupo"/>
          <p:cNvGrpSpPr/>
          <p:nvPr/>
        </p:nvGrpSpPr>
        <p:grpSpPr>
          <a:xfrm>
            <a:off x="912453" y="1105079"/>
            <a:ext cx="10727796" cy="4807563"/>
            <a:chOff x="961039" y="1031278"/>
            <a:chExt cx="11530009" cy="5471629"/>
          </a:xfrm>
        </p:grpSpPr>
        <p:sp>
          <p:nvSpPr>
            <p:cNvPr id="7" name="CuadroTexto 6"/>
            <p:cNvSpPr txBox="1"/>
            <p:nvPr/>
          </p:nvSpPr>
          <p:spPr>
            <a:xfrm>
              <a:off x="970275" y="5452038"/>
              <a:ext cx="11520773" cy="105086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/>
                <a:t>AMBIENTE NATURAL</a:t>
              </a:r>
            </a:p>
            <a:p>
              <a:pPr algn="ctr"/>
              <a:endParaRPr lang="es-CO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961041" y="4337359"/>
              <a:ext cx="11530007" cy="105086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/>
                <a:t>INFRAESTRUCTURA FISICA (NO TI)</a:t>
              </a:r>
            </a:p>
            <a:p>
              <a:pPr algn="ctr"/>
              <a:endParaRPr lang="es-CO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961039" y="3238688"/>
              <a:ext cx="11530009" cy="105086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/>
                <a:t>INFRAESTRUCTURA TI</a:t>
              </a:r>
            </a:p>
            <a:p>
              <a:pPr algn="ctr"/>
              <a:endParaRPr lang="es-CO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961040" y="2153261"/>
              <a:ext cx="11530008" cy="105086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s-CO" dirty="0"/>
            </a:p>
            <a:p>
              <a:pPr algn="ctr"/>
              <a:r>
                <a:rPr lang="es-CO" dirty="0"/>
                <a:t>APLICACIONES</a:t>
              </a:r>
            </a:p>
            <a:p>
              <a:pPr algn="ctr"/>
              <a:endParaRPr lang="es-CO" dirty="0"/>
            </a:p>
          </p:txBody>
        </p:sp>
        <p:graphicFrame>
          <p:nvGraphicFramePr>
            <p:cNvPr id="11" name="Diagrama 10"/>
            <p:cNvGraphicFramePr/>
            <p:nvPr>
              <p:extLst>
                <p:ext uri="{D42A27DB-BD31-4B8C-83A1-F6EECF244321}">
                  <p14:modId xmlns:p14="http://schemas.microsoft.com/office/powerpoint/2010/main" val="1780342098"/>
                </p:ext>
              </p:extLst>
            </p:nvPr>
          </p:nvGraphicFramePr>
          <p:xfrm>
            <a:off x="965630" y="1031278"/>
            <a:ext cx="10369579" cy="10621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12" name="Conector recto 11"/>
            <p:cNvCxnSpPr/>
            <p:nvPr/>
          </p:nvCxnSpPr>
          <p:spPr>
            <a:xfrm>
              <a:off x="2073850" y="1209749"/>
              <a:ext cx="9235" cy="504304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3251342" y="1172464"/>
              <a:ext cx="9235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4410364" y="1172464"/>
              <a:ext cx="9235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5569386" y="1172464"/>
              <a:ext cx="9234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6728409" y="1172464"/>
              <a:ext cx="50858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7887431" y="1172464"/>
              <a:ext cx="69328" cy="50760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 flipH="1">
              <a:off x="9062626" y="1160036"/>
              <a:ext cx="2296" cy="508705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9" name="Picture 4" descr="Granja, Planta, Río, Árbol, Flo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831" y="5393496"/>
              <a:ext cx="1382742" cy="86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Nubes, Soleado, Caliente, Parches, Clima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458" y="5332308"/>
              <a:ext cx="921204" cy="85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Clipart, Flora, Naturaleza, Planta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0" y="5333736"/>
              <a:ext cx="780878" cy="851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http://icon-icons.com/icons2/139/PNG/512/wind_night_weather_2088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204" y="5366270"/>
              <a:ext cx="801675" cy="80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49117" y="5450831"/>
              <a:ext cx="800417" cy="800521"/>
            </a:xfrm>
            <a:prstGeom prst="rect">
              <a:avLst/>
            </a:prstGeom>
          </p:spPr>
        </p:pic>
        <p:pic>
          <p:nvPicPr>
            <p:cNvPr id="24" name="Picture 14" descr="http://www.esperia-energy.it/imgs/condominio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9387" y="4295270"/>
              <a:ext cx="947251" cy="858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 descr="http://images1.wikia.nocookie.net/__cb20110819201137/cityville/images/5/5c/Dam_state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127" y="4386333"/>
              <a:ext cx="1053063" cy="766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8" descr="http://anadesarrolloweb.esy.es/slc/wp-content/uploads/2014/02/ico-transporte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856" y="4160064"/>
              <a:ext cx="1165650" cy="116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http://www.fancyicons.com/download/?id=847&amp;t=png&amp;s=256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773" y="4335362"/>
              <a:ext cx="941988" cy="94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46616" y="4482231"/>
              <a:ext cx="1171145" cy="625884"/>
            </a:xfrm>
            <a:prstGeom prst="rect">
              <a:avLst/>
            </a:prstGeom>
          </p:spPr>
        </p:pic>
        <p:pic>
          <p:nvPicPr>
            <p:cNvPr id="29" name="Picture 22" descr="http://www.fancyicons.com/download/?id=5220&amp;t=png&amp;s=256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430" y="4354653"/>
              <a:ext cx="898492" cy="89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://datacenters.mx/hosting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937" y="3318131"/>
              <a:ext cx="1037329" cy="62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http://www.hello-world.com/images/vocabulary/N1305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020" y="5423077"/>
              <a:ext cx="934872" cy="93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532064" y="3277087"/>
              <a:ext cx="684844" cy="804796"/>
            </a:xfrm>
            <a:prstGeom prst="rect">
              <a:avLst/>
            </a:prstGeom>
          </p:spPr>
        </p:pic>
        <p:pic>
          <p:nvPicPr>
            <p:cNvPr id="33" name="Picture 6" descr="https://encrypted-tbn3.gstatic.com/images?q=tbn:ANd9GcQpAHecGwaNUz-RNG4YSq7iGSZsRuzooh14zx-BbwiFr5xzRwKd6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7431" y="3349360"/>
              <a:ext cx="1001628" cy="709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https://encrypted-tbn1.gstatic.com/images?q=tbn:ANd9GcTlqdzYjMaPXrfiq3xlACrpmdcrk6LAzycyxcdRMN1656tj15qs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532" y="3358479"/>
              <a:ext cx="490127" cy="49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encrypted-tbn0.gstatic.com/images?q=tbn:ANd9GcRwQFoJFdkDp5c_H3qdrJwywljrspLXf-wiaRunE-y-ntQ5b5aJ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6175" y="3364429"/>
              <a:ext cx="674712" cy="6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http://cieltv.org/tv/wp-content/uploads/2015/11/depositphotos_57512027-Vector-illustration-of-shiny-thermometer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646" y="3301580"/>
              <a:ext cx="766814" cy="76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378906" y="3360249"/>
              <a:ext cx="467436" cy="467497"/>
            </a:xfrm>
            <a:prstGeom prst="rect">
              <a:avLst/>
            </a:prstGeom>
          </p:spPr>
        </p:pic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491461" y="3318131"/>
              <a:ext cx="669135" cy="669223"/>
            </a:xfrm>
            <a:prstGeom prst="rect">
              <a:avLst/>
            </a:prstGeom>
          </p:spPr>
        </p:pic>
        <p:sp>
          <p:nvSpPr>
            <p:cNvPr id="39" name="Hexágono 38"/>
            <p:cNvSpPr/>
            <p:nvPr/>
          </p:nvSpPr>
          <p:spPr>
            <a:xfrm>
              <a:off x="1541632" y="2213137"/>
              <a:ext cx="935950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28"/>
              <a:stretch>
                <a:fillRect/>
              </a:stretch>
            </a:blip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Hexágono 39"/>
            <p:cNvSpPr/>
            <p:nvPr/>
          </p:nvSpPr>
          <p:spPr>
            <a:xfrm>
              <a:off x="2494799" y="2232275"/>
              <a:ext cx="935878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29"/>
              <a:stretch>
                <a:fillRect/>
              </a:stretch>
            </a:blipFill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Hexágono 40"/>
            <p:cNvSpPr/>
            <p:nvPr/>
          </p:nvSpPr>
          <p:spPr>
            <a:xfrm>
              <a:off x="3450246" y="2246022"/>
              <a:ext cx="935878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0"/>
              <a:stretch>
                <a:fillRect/>
              </a:stretch>
            </a:blip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Hexágono 41"/>
            <p:cNvSpPr/>
            <p:nvPr/>
          </p:nvSpPr>
          <p:spPr>
            <a:xfrm>
              <a:off x="4398177" y="2250611"/>
              <a:ext cx="935878" cy="793619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1"/>
              <a:stretch>
                <a:fillRect/>
              </a:stretch>
            </a:blip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Hexágono 42"/>
            <p:cNvSpPr/>
            <p:nvPr/>
          </p:nvSpPr>
          <p:spPr>
            <a:xfrm>
              <a:off x="11007700" y="2246022"/>
              <a:ext cx="935878" cy="792001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2"/>
              <a:stretch>
                <a:fillRect/>
              </a:stretch>
            </a:blipFill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Hexágono 43"/>
            <p:cNvSpPr/>
            <p:nvPr/>
          </p:nvSpPr>
          <p:spPr>
            <a:xfrm>
              <a:off x="8187296" y="2238516"/>
              <a:ext cx="935878" cy="7920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3"/>
              <a:stretch>
                <a:fillRect/>
              </a:stretch>
            </a:blipFill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Hexágono 44"/>
            <p:cNvSpPr/>
            <p:nvPr/>
          </p:nvSpPr>
          <p:spPr>
            <a:xfrm>
              <a:off x="9128166" y="2232083"/>
              <a:ext cx="935878" cy="7920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4"/>
              <a:stretch>
                <a:fillRect/>
              </a:stretch>
            </a:blipFill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Hexágono 45"/>
            <p:cNvSpPr/>
            <p:nvPr/>
          </p:nvSpPr>
          <p:spPr>
            <a:xfrm>
              <a:off x="10064044" y="2223693"/>
              <a:ext cx="935878" cy="7920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5"/>
              <a:stretch>
                <a:fillRect/>
              </a:stretch>
            </a:blipFill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cxnSp>
          <p:nvCxnSpPr>
            <p:cNvPr id="47" name="Conector recto 46"/>
            <p:cNvCxnSpPr/>
            <p:nvPr/>
          </p:nvCxnSpPr>
          <p:spPr>
            <a:xfrm flipH="1">
              <a:off x="10223154" y="1160036"/>
              <a:ext cx="2296" cy="508705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10656831" y="1276110"/>
            <a:ext cx="983418" cy="590051"/>
            <a:chOff x="8659385" y="171609"/>
            <a:chExt cx="983418" cy="590051"/>
          </a:xfrm>
          <a:solidFill>
            <a:schemeClr val="accent6">
              <a:lumMod val="75000"/>
            </a:schemeClr>
          </a:solidFill>
        </p:grpSpPr>
        <p:sp>
          <p:nvSpPr>
            <p:cNvPr id="49" name="Rectángulo 48"/>
            <p:cNvSpPr/>
            <p:nvPr/>
          </p:nvSpPr>
          <p:spPr>
            <a:xfrm>
              <a:off x="8659385" y="171609"/>
              <a:ext cx="983418" cy="59005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Rectángulo 49"/>
            <p:cNvSpPr/>
            <p:nvPr/>
          </p:nvSpPr>
          <p:spPr>
            <a:xfrm>
              <a:off x="8659385" y="171609"/>
              <a:ext cx="983418" cy="5900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200" kern="1200" dirty="0" smtClean="0"/>
                <a:t>TIC</a:t>
              </a:r>
              <a:endParaRPr lang="es-ES" sz="1200" kern="1200" dirty="0"/>
            </a:p>
          </p:txBody>
        </p:sp>
      </p:grpSp>
      <p:sp>
        <p:nvSpPr>
          <p:cNvPr id="51" name="TextBox 6"/>
          <p:cNvSpPr txBox="1"/>
          <p:nvPr/>
        </p:nvSpPr>
        <p:spPr>
          <a:xfrm>
            <a:off x="335359" y="476673"/>
            <a:ext cx="64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VISION TRANSVERSAL DE GOBIERNO</a:t>
            </a:r>
          </a:p>
        </p:txBody>
      </p:sp>
      <p:cxnSp>
        <p:nvCxnSpPr>
          <p:cNvPr id="52" name="Conector recto 51"/>
          <p:cNvCxnSpPr/>
          <p:nvPr/>
        </p:nvCxnSpPr>
        <p:spPr>
          <a:xfrm flipH="1">
            <a:off x="10613337" y="1238862"/>
            <a:ext cx="2136" cy="4469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pic>
        <p:nvPicPr>
          <p:cNvPr id="3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52" y="1888190"/>
            <a:ext cx="4429678" cy="2609195"/>
          </a:xfrm>
          <a:prstGeom prst="rect">
            <a:avLst/>
          </a:prstGeom>
        </p:spPr>
      </p:pic>
      <p:sp>
        <p:nvSpPr>
          <p:cNvPr id="4" name="1 Elipse"/>
          <p:cNvSpPr/>
          <p:nvPr/>
        </p:nvSpPr>
        <p:spPr>
          <a:xfrm>
            <a:off x="5441664" y="1473322"/>
            <a:ext cx="2626738" cy="55801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Situación actual</a:t>
            </a:r>
            <a:endParaRPr lang="es-CO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3 CuadroTexto"/>
          <p:cNvSpPr txBox="1"/>
          <p:nvPr/>
        </p:nvSpPr>
        <p:spPr>
          <a:xfrm>
            <a:off x="361113" y="897550"/>
            <a:ext cx="442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latin typeface="Helvetica Neue" charset="0"/>
                <a:ea typeface="Helvetica Neue" charset="0"/>
                <a:cs typeface="Helvetica Neue" charset="0"/>
              </a:rPr>
              <a:t>Evolución que puede tener un modelo de Ciudad Inteligente hasta su implementación.</a:t>
            </a:r>
            <a:endParaRPr lang="es-CO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5 Elipse"/>
          <p:cNvSpPr/>
          <p:nvPr/>
        </p:nvSpPr>
        <p:spPr>
          <a:xfrm>
            <a:off x="1474181" y="3203199"/>
            <a:ext cx="1979480" cy="55801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Consultoría</a:t>
            </a:r>
            <a:endParaRPr lang="es-CO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6 Elipse"/>
          <p:cNvSpPr/>
          <p:nvPr/>
        </p:nvSpPr>
        <p:spPr>
          <a:xfrm>
            <a:off x="4719729" y="5515769"/>
            <a:ext cx="3028607" cy="55801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Estructuración  del modelo de Ciudad</a:t>
            </a:r>
            <a:endParaRPr lang="es-CO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7 Elipse"/>
          <p:cNvSpPr/>
          <p:nvPr/>
        </p:nvSpPr>
        <p:spPr>
          <a:xfrm>
            <a:off x="9078061" y="4211120"/>
            <a:ext cx="2096901" cy="76017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Procesos de contratación</a:t>
            </a:r>
            <a:endParaRPr lang="es-CO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8 Elipse"/>
          <p:cNvSpPr/>
          <p:nvPr/>
        </p:nvSpPr>
        <p:spPr>
          <a:xfrm>
            <a:off x="9276324" y="2231651"/>
            <a:ext cx="2573247" cy="558019"/>
          </a:xfrm>
          <a:prstGeom prst="ellipse">
            <a:avLst/>
          </a:prstGeom>
          <a:solidFill>
            <a:srgbClr val="1020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Implementación</a:t>
            </a:r>
          </a:p>
        </p:txBody>
      </p:sp>
      <p:sp>
        <p:nvSpPr>
          <p:cNvPr id="11" name="27 Conector"/>
          <p:cNvSpPr/>
          <p:nvPr/>
        </p:nvSpPr>
        <p:spPr>
          <a:xfrm>
            <a:off x="4985281" y="1230891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1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sp>
        <p:nvSpPr>
          <p:cNvPr id="12" name="28 Conector"/>
          <p:cNvSpPr/>
          <p:nvPr/>
        </p:nvSpPr>
        <p:spPr>
          <a:xfrm>
            <a:off x="2301741" y="3046457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2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sp>
        <p:nvSpPr>
          <p:cNvPr id="13" name="29 Conector"/>
          <p:cNvSpPr/>
          <p:nvPr/>
        </p:nvSpPr>
        <p:spPr>
          <a:xfrm>
            <a:off x="4572756" y="5408054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3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sp>
        <p:nvSpPr>
          <p:cNvPr id="14" name="31 Conector"/>
          <p:cNvSpPr/>
          <p:nvPr/>
        </p:nvSpPr>
        <p:spPr>
          <a:xfrm>
            <a:off x="11612610" y="2101059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5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cxnSp>
        <p:nvCxnSpPr>
          <p:cNvPr id="15" name="11 Conector curvado"/>
          <p:cNvCxnSpPr>
            <a:stCxn id="4" idx="2"/>
            <a:endCxn id="12" idx="0"/>
          </p:cNvCxnSpPr>
          <p:nvPr/>
        </p:nvCxnSpPr>
        <p:spPr>
          <a:xfrm rot="10800000" flipV="1">
            <a:off x="2437800" y="1752331"/>
            <a:ext cx="3003864" cy="1294125"/>
          </a:xfrm>
          <a:prstGeom prst="curvedConnector2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20 Conector curvado"/>
          <p:cNvCxnSpPr>
            <a:endCxn id="8" idx="2"/>
          </p:cNvCxnSpPr>
          <p:nvPr/>
        </p:nvCxnSpPr>
        <p:spPr>
          <a:xfrm>
            <a:off x="2803061" y="4987065"/>
            <a:ext cx="1916668" cy="807714"/>
          </a:xfrm>
          <a:prstGeom prst="curvedConnector3">
            <a:avLst>
              <a:gd name="adj1" fmla="val 50000"/>
            </a:avLst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23 Conector curvado"/>
          <p:cNvCxnSpPr>
            <a:stCxn id="9" idx="2"/>
            <a:endCxn id="8" idx="6"/>
          </p:cNvCxnSpPr>
          <p:nvPr/>
        </p:nvCxnSpPr>
        <p:spPr>
          <a:xfrm rot="10800000" flipV="1">
            <a:off x="7748337" y="4591209"/>
            <a:ext cx="1329725" cy="1203569"/>
          </a:xfrm>
          <a:prstGeom prst="curvedConnector3">
            <a:avLst>
              <a:gd name="adj1" fmla="val 50000"/>
            </a:avLst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32 Conector curvado"/>
          <p:cNvCxnSpPr>
            <a:stCxn id="9" idx="6"/>
            <a:endCxn id="10" idx="6"/>
          </p:cNvCxnSpPr>
          <p:nvPr/>
        </p:nvCxnSpPr>
        <p:spPr>
          <a:xfrm flipV="1">
            <a:off x="11174962" y="2510661"/>
            <a:ext cx="674609" cy="2080549"/>
          </a:xfrm>
          <a:prstGeom prst="curvedConnector3">
            <a:avLst>
              <a:gd name="adj1" fmla="val 133886"/>
            </a:avLst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33 Conector curvado"/>
          <p:cNvCxnSpPr>
            <a:stCxn id="4" idx="2"/>
            <a:endCxn id="12" idx="0"/>
          </p:cNvCxnSpPr>
          <p:nvPr/>
        </p:nvCxnSpPr>
        <p:spPr>
          <a:xfrm rot="10800000" flipV="1">
            <a:off x="2437800" y="1752331"/>
            <a:ext cx="3003864" cy="1294125"/>
          </a:xfrm>
          <a:prstGeom prst="curvedConnector2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34 Conector curvado"/>
          <p:cNvCxnSpPr>
            <a:endCxn id="8" idx="2"/>
          </p:cNvCxnSpPr>
          <p:nvPr/>
        </p:nvCxnSpPr>
        <p:spPr>
          <a:xfrm>
            <a:off x="2820071" y="4971299"/>
            <a:ext cx="1899658" cy="823480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36 Conector curvado"/>
          <p:cNvCxnSpPr>
            <a:stCxn id="9" idx="2"/>
            <a:endCxn id="8" idx="6"/>
          </p:cNvCxnSpPr>
          <p:nvPr/>
        </p:nvCxnSpPr>
        <p:spPr>
          <a:xfrm rot="10800000" flipV="1">
            <a:off x="7748337" y="4591209"/>
            <a:ext cx="1329725" cy="1203569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39 Conector curvado"/>
          <p:cNvCxnSpPr>
            <a:stCxn id="9" idx="6"/>
            <a:endCxn id="10" idx="6"/>
          </p:cNvCxnSpPr>
          <p:nvPr/>
        </p:nvCxnSpPr>
        <p:spPr>
          <a:xfrm flipV="1">
            <a:off x="11174962" y="2510661"/>
            <a:ext cx="674609" cy="2080549"/>
          </a:xfrm>
          <a:prstGeom prst="curvedConnector3">
            <a:avLst>
              <a:gd name="adj1" fmla="val 133886"/>
            </a:avLst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12" descr="data:image/jpeg;base64,/9j/4AAQSkZJRgABAQAAAQABAAD/2wCEAAkGBw8PEBAQEA8QFRAQFRUVGRcXFhcXFhgWFRUWFxYYGRUYHSkgGB4lGxUWITEhJikrLi8uFx8zODMsNygtLysBCgoKDg0OGxAQGy0lICYtLS03LzUtLS0rNzAtLS4rLTItNSsuLS0tNS0tLS0rNi8rLS03LS4vLi0tLzctLzUtLf/AABEIALQBFwMBIgACEQEDEQH/xAAbAAEAAgMBAQAAAAAAAAAAAAAABQYBBAcDAv/EADwQAAIBAgUBBgMGBQMFAQEAAAECAwARBAUSITFBBhMiUWFxMoGRFCNCUqGxYnKCwdEHM+EVU5KisjQk/8QAGQEBAQEBAQEAAAAAAAAAAAAAAAECAwQF/8QALhEAAgIABQIEBgIDAQAAAAAAAAECEQMSITFBUXEEYYGREyKhscHh0fAyQvEj/9oADAMBAAIRAxEAPwDuNKxWaAUpSgFKUoBSlKAUpSgFKUoBSlKAUpSgFKUoBSlKAUpSgFKUoBSlKAUpSgFKUoBSlKAUpSgFKUoDFZpSgFKUoBSlKAUpSgFKUoBSlauLzCCEEyzRoALnUwG3nuaA2qVF4ftDgZP9vFwN7Op/W9SJkFtV7i17jegPulVXHdpZ9emGKDTY2Mjtqv8AyBePn5V4YftNi1ZFljwrX3bQ7q39KkG/SgLjSvLCziRFcAgML2PNetAKVis0ApSlAKUpQClKUApSlAKUpQClKUApSlAKUpQClKUApSlAKUpQClKUApWKzQEP2nxEkcP3erc2OkEm1jxbf6b1yuPD4SN5WlhxIJ51SO2rpuqsS3Tm/wDaurdpbCC5LCzLuu5HI4sb8+VVHNIO9CgQ4WfY7Sm3l8Pgfz8hQFZMeBeIfZ8G7bhQi6oSf6SRfrbb/NWzsXjY49cCqUVYdfdnYWOr4R5XRhWvksbYd47x4LDDUB4SW5P8qefrULC8sdxhtbMqBRqFiVWdlNrgbBSTxyx56AS2HfDYqORikXerqVhqAcbkb+/Pkb17xZfFGiqI4dSiwLkMfoP2BF6+cr3wya0uDbUCA4IHXSt7ni//ABvuuVVCEUqB0VRHb5NsKhWWrJVIgS5ud9/mfpW9VdyfNlGH1EeBSQPXfoeo9ahpu1OYu7CPDwpH+Fi+o8X8XFuR0NUheqzXO4e02cR/7kGFl3/AStl9WJ59lq6ZNmX2mPVoKMLalJvY28+tASFKwTatdsfAOZoh7uv+aA2aV5xTI4ujKw8wQR+lelAKUpQCvKXExp8TovuwH7154+fRG7dQPnvtXPcflw7zvRhhIGBu+oFyOgAA8XzoDo8UqOLqysPMEH9q1s0zKPDJqcMb3sFtc28rm1c2EccZSRMPNFpJ3DMgU+qq2963/wDrn244YIzkfeAsPCWAPQNb8vPlagJpe24I1fYcXzxpGq3nzY/I1JZX2owuJcxqXSRbXWRGTnyJ8J+RqpSZYYgTHi2UE6vvTq56am4HtRsNIjB2xJYNayBdQ/pK2JHqdvP0A6RSviIWVR5AftX3QClKUApSlAKUrWx+MWFNTfIeZoDZrFUHF9oM2m1iKODDi/hZmElx7W5+VvU15Lm2axlA2JgYnzAu3sgVfMDnrQHQ6zWjlGNM8esixBsfewP963qAUpSgIvtMl8LLzsAdufCwO30qlZzGJDhyY45/Ey6TYDxLquCb2+D9fpee0CFsLOAbHu239betc+zhpRHh+8VJW1AAKTHqupPUkKbD81CpWaWPP2bRpwsUBd0s6EM90YP5L0U7XOwNbHYucnEQbTOe7n8BChv90dWCg/ESd+vtUDmqSGVGbDPhFRWDEyqxOsFVOpSbEEbXYVIdgJLY+BdUh0tPHpcAMvwsSbEkkkHrb9bgi/43sxFidyjwBjdtDAMw8iUNgfW52+o2Y+y+FFtSu9v+47uPoxIqcpUorlaohO0eHjXCPfwqmk7bdQORxzzXHc3xU2Hlk06g5YqWDkMENjHsPCCfEeP1vXa+0UYbCzggEBC1jwdPit+lcRzPCYfuZmVig72MKd3WzJeJBcXTwmTjy6bVSEplOP8AtjxQyM/GrUHIN/Lbk10bsqHWSRfFoCjckEk35sNgP+dq5L2UCjExXuLFuXAIY2FgLCwvausdlJT3syEAbA21amtfYt5dbDf+1ARvbPMYnMsMjSeA/CpYFhoFrBfiszC67ncGxtWtlWX5LPGqnEThiAdEk8kTi38KlQfcXB8zQR/as0kCuCqCQlbgBgbp5XNtzbjwg1HPgYNbH7Pi4yCRdSWUi/QKzAD5ChDzzTAYHBzx/ZsfjFvc6UubNcW8YW5vxpbVc26Ag9EyDMRiI76tRTwsw4LDnjb6cEkdKpWEw8C6pGSRgq3PfatJA3I0kW6flq3dk79ySQBduALAWVdvlQE3WDWa+XcKLkgDzO1AQfaCOawaMFgpuVHJHpfa/X5VAjHIw0h0D82N43G/VGH+Kt75lD0LN/IjP/8AINasrQykK2GlYH80W3z1VLRtQlvRzftjmT904jPjBKWDXYEqDt76hx5Cvjs2I8ReOVFARY1S91IMcardWBvq2bjeuiT9mIA3eQLHFIRY2QFHA4Dpt9QQeNyNqgM0ylYbu5EAJuSTrgLeYcWaM+psN+tS63NqOasuvlz+/Q9nw7gjTPMq7DTpVx9SpYe5NeivoljLGRkv8IUNe258KrqY2HArWw+V4iwaOON1O4ZMQ5U/K1jW3gsonEglmMcYXoGLE+7Nbb0tV4OdKy04PGRzLqjcMvG3QjkEcgjyO9bFQ8GCP2oTpshiZZD0ka692bdSoD7/AMVqmKJlnFJ6ClKVTApSlAYJqt5rihiotS3EQeyvtdzcglQRbTfYE88jaxM/jIi8boDYsrLfyuCL1RMBIzwJl8lo8XhlEehthIqCyuh/ECAL23BrDlUkj0YeFmw5SWrVe2upq4jIyFKx4mSPUbk+MsfnqBrxw+UwAa5iXeI6RI5INrfmJ1dT1Nbjw4tRoMeKFuqGNr/1Mb29xeswZbinuFw7b8tO4P8A6qT9Nq1qcvlR75YEnJCSzQmw7tonK+EbXMfwsL8Bhx5VN9m81naWfB4oKcRAFYOosssb30vp/CdrEV8ZXlAw15ZnLSNa5t5cKiC5tvsNzW1lGXP9onxko0vKqRom10iS5GojliSSbbDYVhqpKj0RxFLDkprStOt2tvS749SbrFZpXQ8hq5lD3kMqXtqVh+lUwpIEUWEjDz8B267XF/YAVfDVCllVi0bR7m5IcWW6lQPFYjcbgi/B8jUZpalL7TRk4hJZ2kSFTGGQPcXUsSx2ubq1tt68sjzZosyfFfZyquzyAC4vZHJSx2BKk7eo3rb7RRkWVYUVpNRBVjcLGQrWOkEXJUDzLVBSzWniw8WHIma3dkynSrtchrkHVzcm3+A4K6UjqGb5pjJSix4qKA2FwFuWbqAxNyLe3BqAkx00ZeRc1ZrcgBtAtfj7w+vN60sNhMwiF8QiyGxGsGNgNQ8Q3CsNW3/HNbeIXBwpHLNhEDksLrH3huDe422BBH7dKplmxL25jlwE8cuIVpCnhbQ0eqxUkb7cX3uKoUGGaOMRYl1RCqk/EXBCs0bSE2VCNS3BubAX0g3qyZtLhCyGPDRhiyEyFFWwDBrEbattrHzPNegzRpkXENDC0F/HrW6hlIv4jcLuqEX3BHUb0IVsZjgYJFljmElzctqAA36sfCTe2wPSuldis/wZd1DIskouD+Eki7eMXDHYG/oegqMwPaaKbUvdOtvzFQrfym9jWlBIULyxwQrCmprRqALjUTqcDTyzE234sOTQp49ncXNHiMbLKUYYctG6HkSsdAdAL67d2w6W1dd63cnxisgvNjEceFgVLpqHNiUa2/S9UfBSP38yn4jDLcXIu23Nzcm979djVk7DYzEHvkd7R6tSvp1FmJOrVfe/B5oC3AAQSs0kjBx3alwFAduLrpG1gTuCNqtHZuaP7LEUsQwJFt7i9gRbpYCqhiYlkURSEyLIb2e6i62OyAANsSN781eMjRRBHpAsRfb1O1AbNnbk6R6bn68UXDJe+m58zufqeK9qUFsxS1ZpQgr5eMMLMAQehFxX1SgI5siwhOr7NCD6IBf3tz869octgQ3SGMHzCi/1rbpUyo28Sb3b9zFqzSlUwKUpQClKUArTzLK8PiVCzxI4G4uNwfMHkH2rcrFRpPc1GTi7i6ZDR9nwm0WKxaDy7zWPYd6GtXlmmW4lYWME8kkwsQsj6VYDkXiC2J86n6xUyI6rxE7Tevdf1kF2czfDzXjCmLEr/uQv/uA+dzu6/wAQvU9Ubm2SYfFAd6njXdXUlZFPmrjcVH9zmOEHhkjxUI6SkRzADn70DS23mB71lNx3Nyhh4ruDp9H+H/NepYqxVLn/ANRMNGya4nCn4vEhKm/8JKsPZr+lWHJu0GDxo/8A550cgXK8OB6odx9KscSEnSZMXwePhRzzg0uvBsY2copPlVIxUyOpYAFiGADbqAxGq/8ACDYm/FvarN2oxDKkcMZtNinESH8twS7/ANKBiPW1RcvZBYt8M5j2AIsGDW6tfcn1uL1bt0YUckVN8/39e5VmymOchE7pGSxDREMCCrBtYAFwSF/e9aOa5RNC8cmHgDyRD42KMVB4tqYXHPl9KskuW4iAly6M21giab+Ya7EG/wAtwNxUdjsdJJqEWGxBewuwLx289nKgkeVzRuiRg5KyGxGbGcCLEvJG8ad4dtKsVFxpC3DEm1t+T0PELBNJiTGZdJTwhUa4RRtsvN+vNzbms5i/38f3UhVAFddW/HBZSfzLcA9drXFReL7UQIoTCh10nZtKmw42D3+u1+taObJrNMuGokBAqEECNtXP8I4HqaloczeDJ2aEXkSfxnexCMX03HBICAg/ECfO9V/AdqWnjZA8jutrgog2N7bJ6jr+tac+PbDG13USKZfCSVOkuF1xEWYhgbHoRfehCSxna4RthwndFkH3gSEMWsosCzeZuPCelW/tNM7YQ91c6l3ZRZAttzf2uLC/NcywaD7SuqR7B/hQtpYIo8PhG3w7+/lvXQ81kCZeokLDTGigDhvCAL7+Lpfgb1DXJQ8C95cRKw1aYmJN7G7Hcg7defc1buyThIwPtMiHm3dgjcngld9rfWqtlmF8WKS19SKNuQSwOwvvv0q+9n1eOIamYEWFtDmy3P5lHU+VUiJKRRIi7NNdj8Y0LweRYXHyPWr/AJapEMQPIRf2FUR5CdDg3QB7lhY6rgDa21vFtt0q55Pj0nhjkjN0dVKn0I2qJmpRaSZI0rArNUwKUrFAZrDGwv5VqzY5V2VXdvJRf6sbKPmaiczzWUKV7hlLbbul/opPtz1qWjeR1ZCdou3kmGdwuHIiTmVlZgbWvZU3/Eo9Sdr2qDg/1ZZX+/SMRHhmixEW3qXBA/WvLOFliPfpiHSKMqSXsNmawRtWxtuNyDa1wT4q+pO1UNlV0DhxuRbT/wCLb2qmWqLn2f7d4HGOIVkCzEXCk3VuvgcbN7c1aK4xCIhMDDhIRFqDWiF3BGo3Gja5bT5AeIk11zKXdoIWkFnKKSL3sSAbX6286ENulKUApSlAKxWa+WYAXJAHrQH1SvOOdG+F1PsQf2r0oBWGF9jxWaUBrtgYTzFGfdV/xSDAwxkskUak8lVUE/MCtisVKRrPLaysZ/JpzPKy3wEYlR5a2RbfPY1ZJBtUN2wydsXh/ujbEQsJYm8pE3H14rPZfP0xsRuNGIi8MsR2ZGG3H5T0Nc4uptPk9eJD4nh4Tj/r8r8tW0+zuu6IvtEXjZXs2gc23sPO3lUJjZkkGpQ7gjmOUr9RrANdDmw6tyKruZ9m8KbuYlDHkjwn6jeup4jn8+DnTxwAumznTYyRsNN7qT4xqiVhYk36EG4jMT2lwok0yYDDMxtdiViY+pjZb/tV2cLGdSlVGjQGvvdd0Bv8W1/P96hY8VIx/wD0QFY9AA42G1z95Y8bj06XrLkdo4VqyOnk7/u1w8caJvsAIojcWu0zW3sSNtVr3tVSx4fGSNIL2RNJ0nTux2VQefEx28lJ6Vc+0OLYxuoZWRUIuF2JCjfk3A8/eqlk3eNhtMK6nYiTTcAkoWWwvz4Wfbm9VM5yjR65dlMBdHeWXvbnYDQoOrixVtXNr3HqBV07QYHELh4RiYiqpxJYuDcbFip7sE3ABOn3Fc6x0mqxL2kUaCukqy8nxKdwbnytxYnp1zNO0+GnwUUaCUaEAGuyRk92UGvfcC5OnzA9qpkqOTZYWkZ1jLG42V7HYXGm5F+uxtwfiterVHiHUWK4sHy7q/6hCP1rQ7EYNmxMElmCh2N9wrKI5FXnm+q/oF36X6oIFPQUBz1csmxRA7lkS92dyAzdPhXnbbe3tVh7Jwdw+LwvCwyCRPRJl1kewfvKnhJGJBFfxlS1rfhBtcnpua0csi1YrFzj4SIoh5ExBix+r2/pNYe6o9EG8klLalXuvxZ4YntnlsZ0/ao2byQ6z9RsPrWcD2rwsrEF1jFti8kQv6AByfrUpLlmHf4oIW90U/2rxgyLCRsWTDRKSLGygAj1Xg1KxL3R0zeFyVllfdfr8m5DiEcXR1YehB/aozM8eFxOHw7tpWVXb1cqVAQf+Vz7V9zdm8C5u2Eg1eYQKfqLGobtTk3dYZJMIrGXCSidVLM2qws6AsTa6k7DyFJOVDBjguaVvXTVLlaa318iYznO8LgwomkCl/hQC7NbmyjoL7ngdaomedqoWljsk4O+xCC4I2KkPa9V7Osf30wxjxsVxKIImJsNKFiYr9DqGor1DHkA1Wsb2TxbkyQYkyK51aHkKSC+9iGIBtxcfpXRHkknFtMt/a7MHMQjcAx4hgATYX022uLgHcHfqosOodksBBh++ZXXVJYaWBt4QbAXO/O5tz0FaGIyx48FhzLPKkhPdywzMkniuCJIypvptckNf4eh3Mp2Ew8mJSWKPEaRD3drBW8MiBhv6G4B6i3rQiJ2TNIYjGrsiFmUaCVUjUwFtN/P5Ve8JNqAqsQ9j0YMJ2aXUpU6rcHY2AsB781J9jpHfCp3hu8TPCW/MYXaPV89N6zetHbInhua4aXvt9mTwpQUrRxM0r5kcKCzEAAXJOwAHJJqCOaPiY3eL7vD6W0ysPE+x8SL0X+I89BwajdG44bkm+EU3th/qZolfD4M2jiLLJiLBvEuzLEDtsQbuQRcEAdRyHPu0H2qYyM2IlB6SyFhf+FWLBR6dKsODwPcKsGMsgUBfFfupQFZCUkGx1Kwa1wwN76eah8wy/L4izKmKKjhWmREP9fdEgfM+9UwbHZ/M4mDKMMFdbHWCLi5sPvAAyE7/DY7c9K61/pV2mnxK4nD4iQyHDMhSQ7s0cikqGP4iLc8kFb771zvKcsbFwomGw3dRi7M7EiEGwuxcnVOdOwtsNxqF9rVkmWLEEghknQs7Sd8raZHe1tWkbBALAIdrAbbbxs3CN7ul1OuK1fVVTIs1xEeIGCxelmdC8UyjSJAvxKy/hcXB22Pp1tVSMlI1i4UsN0+dU+GjNYrylxKJ8TgHyvv9Oa0cbrYFl74jogstz+h+pAqtmYwb8j2x+awwFFd/HIwRVUFmZj5Ku/qT0AvUVn/AGZ76QYrDSGDGINnHDj8si/iHFbWTZP3bGeaxnYW23WNT+Ff7nr6DapmsZcy+Y7rF+BO8J9+j8q6d9yp4TtY0JEOZRHDycCUXMD+obfR7H61N4gLKl0YMrDYggg+xFe2ZmARO2I7vuVF2120get6qaZHhAVfA4ufCPKTpWzLG5tfaKUANtvsKlyjpv8Ac65MHGWZJwfZuP8AK+pF5rhGiEkcsbNC/DAEld7i4G4sdwR+lQjlm8JzCMp1+FXt5Fr3/W9XeSPN4tniwuKXzUmF/obqfoK1mzGMG+IyzFxnqRGsi/VDf9KOcXvoI4GNFf8Am1JeTT+j1+hTs0hGIQRREvYWAiXwgerEkfU1rZDkLYXERqxAstz62JO3sbV0GLtFlg21Oh/igmX9dFq0s2xmWTjbFKrDcEBgwPp4a18SHVHF+E8ResJezIKbLsNMHEkEcjQal3Gp/CvgN+baQNh1r7XK8ONP3MIsmxtc33A0kkgabD69KjM0TU6vE8czrt/sTEMOgIEZF/4gRXvhYcyk2iy2ND+dtgPWzAGsqS2OssGf+TVd9PuWSLGFZo1/F1+Y8vb9xVwixG1gLvbYf58hVQ7P9lMQhLzzeNtzoF236ayLKPYX2G+1WiLEYfD2iU3kP4Fu7kjqevzY1uzz5FemvY9sPl7As7SeOTdyBubfCoP4VA6e561vRxhQAosB0pExIBKkE9Da49Ntq+6qSRzlNy3FKUqmRXxLGGFjX3SgKPmuQSQd53MKzYeQkvAQvJNyUDeE3O5U2F97jrSsxwmXklDinwzf9ucWt6AS2Yj2a1dsIrUxuVwTjTLFG6+TKGH61OxpNX8xxKGCLT3C41ZVNxaKMXF+TrcuB7AG/lV87D5QuH1usZjRzclydbn8zE7+w6ADYVOJ2My9TdINH8jug+isK3Yez+ETfuQx/jLP/wDZNZWY6y+Dw37fs9nxWtSISrPxflQfMn+1feV4JcPEkSm+m9z1LE3Yn3JJrZRABYAADoK+q1XJzc9Mq2FKUqmCmf6nYpo8PApuIJZ41mI/7QNyNuht+lTmYreK0dtOnw24tba3pat3McBFiI2ilQMjixBqqRZJmGAGnCSJiMMOIZTZlHkknQem49K4u4zct0z6Efh42BHDTUZRbeuzuueGq545K5iI1toQKkqAKY3AMbqOAVPQdCOOPSvjCYdUN/sOCRvzLpH7R3FWOeaOYWxWW4pG8u7Eq/Jl/wACviHIsEx8OBmb+aLSP/cgVtSjwcZ4OKlUl66fci2zLUdC/ev+SMXA/mJ4+ZHtUzkmUshbEYllDEefhRfIHr79am8BlmgALCkY+RP0Xb9aklwa3DN4iOL8D2HArRwpLch8JgWnxKYp1KxwI6QgizEyW1yMOmygAc8k81v/APSFJu82If0MhVf/ABSwqRtWaiijcseb20rT0PDD4SOP4EVfYb/M8mvas0rRybb1YpSlCEFNkJnn73FyCWJDeKHTaJf4nBJ7x/U7DoK1+0cUMCQsMPLPNG94Igzle9tYMd7KBfk7DpVlrFqw4Kj0R8TJSTey42X0689SgZOuYTtiIpcY8eNSVSwv4EiJUhoowtpAwBXxHbfrzZ/+rNM0keFVW7olHlfaJGHKi28hHUCw9RUg+BhaRZjEhlQEK5UawDe4Dcgbn61pN2cwpEq6GCTMXdA7iNmPJKA236jg9ayoSiqR3xPEYWLLNKNeSSq+emmmi/69Ps9mk2K+1MFieGNwkL2KiTSLSHrddXBHNbOX4szyYiMRxKcOwQsLsCxQObbDgMK3MVl+qIRRSPCF06TFpGkLwLEEW6WtXzlOVphlcKWZpZGldmtqZ35JsAOAAB5AVUpaI5zxMJqUkq2pe2r41+7IntPnD4FcLsjtPOkTbEbNe7KoPTba9S+FjJZyWcjYAMgUbcldrn5mvnH5RHPJDLJcmAllG2nUbeKxHItsfU1sx4ZVZnAOprAkknYdBc7fKqlK30MTnhvDikvm1t+un0KxlmbwiGWTFEnFYV5A6cuCzMqBE6qylQvn71KZ5g5GiikwyffQSJKq7LcfDIh6C6Mw97VKHCxlxIY0LgWDaRqA8g3Ne1FDSmWePHOpwXpx27b+jMCs0pWzzClKUApSlAKUpQClKUApSlAKUpQClKUBi1LVmlAYFZpSgFKUoBSlKAUpSgFKUoBSlKAUpSgFKUoBSlKAUpSgFKUoBSlKAUpSgFKUoBSlKAUpSgFKUoBWKzSgFKUoBSlKAUpSgFKUoBSlKAUpSgFKUoBSlKAUpSgFKUoBSlKAUpSgFKUoBSlKAUpSgFKUoBSlKAUpSgMVmlKAUpSgFKUoBSlKAUpSgFKUoBSlKAUpSgFKUoBSlKAUpSgFKUoBSlKAUpSgFKUoBSlKA//Z"/>
          <p:cNvSpPr>
            <a:spLocks noChangeAspect="1" noChangeArrowheads="1"/>
          </p:cNvSpPr>
          <p:nvPr/>
        </p:nvSpPr>
        <p:spPr bwMode="auto">
          <a:xfrm>
            <a:off x="410580" y="7938"/>
            <a:ext cx="406347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" name="AutoShape 14" descr="data:image/jpeg;base64,/9j/4AAQSkZJRgABAQAAAQABAAD/2wCEAAkGBw8PEBAQEA8QFRAQFRUVGRcXFhcXFhgWFRUWFxYYGRUYHSkgGB4lGxUWITEhJikrLi8uFx8zODMsNygtLysBCgoKDg0OGxAQGy0lICYtLS03LzUtLS0rNzAtLS4rLTItNSsuLS0tNS0tLS0rNi8rLS03LS4vLi0tLzctLzUtLf/AABEIALQBFwMBIgACEQEDEQH/xAAbAAEAAgMBAQAAAAAAAAAAAAAABQYBBAcDAv/EADwQAAIBAgUBBgMGBQMFAQEAAAECAwARBAUSITFBBhMiUWFxMoGRFCNCUqGxYnKCwdEHM+EVU5KisjQk/8QAGQEBAQEBAQEAAAAAAAAAAAAAAAECAwQF/8QALhEAAgIABQIEBgIDAQAAAAAAAAECEQMSITFBUXEEYYGREyKhscHh0fAyQvEj/9oADAMBAAIRAxEAPwDuNKxWaAUpSgFKUoBSlKAUpSgFKUoBSlKAUpSgFKUoBSlKAUpSgFKUoBSlKAUpSgFKUoBSlKAUpSgFKUoDFZpSgFKUoBSlKAUpSgFKUoBSlauLzCCEEyzRoALnUwG3nuaA2qVF4ftDgZP9vFwN7Op/W9SJkFtV7i17jegPulVXHdpZ9emGKDTY2Mjtqv8AyBePn5V4YftNi1ZFljwrX3bQ7q39KkG/SgLjSvLCziRFcAgML2PNetAKVis0ApSlAKUpQClKUApSlAKUpQClKUApSlAKUpQClKUApSlAKUpQClKUApWKzQEP2nxEkcP3erc2OkEm1jxbf6b1yuPD4SN5WlhxIJ51SO2rpuqsS3Tm/wDaurdpbCC5LCzLuu5HI4sb8+VVHNIO9CgQ4WfY7Sm3l8Pgfz8hQFZMeBeIfZ8G7bhQi6oSf6SRfrbb/NWzsXjY49cCqUVYdfdnYWOr4R5XRhWvksbYd47x4LDDUB4SW5P8qefrULC8sdxhtbMqBRqFiVWdlNrgbBSTxyx56AS2HfDYqORikXerqVhqAcbkb+/Pkb17xZfFGiqI4dSiwLkMfoP2BF6+cr3wya0uDbUCA4IHXSt7ni//ABvuuVVCEUqB0VRHb5NsKhWWrJVIgS5ud9/mfpW9VdyfNlGH1EeBSQPXfoeo9ahpu1OYu7CPDwpH+Fi+o8X8XFuR0NUheqzXO4e02cR/7kGFl3/AStl9WJ59lq6ZNmX2mPVoKMLalJvY28+tASFKwTatdsfAOZoh7uv+aA2aV5xTI4ujKw8wQR+lelAKUpQCvKXExp8TovuwH7154+fRG7dQPnvtXPcflw7zvRhhIGBu+oFyOgAA8XzoDo8UqOLqysPMEH9q1s0zKPDJqcMb3sFtc28rm1c2EccZSRMPNFpJ3DMgU+qq2963/wDrn244YIzkfeAsPCWAPQNb8vPlagJpe24I1fYcXzxpGq3nzY/I1JZX2owuJcxqXSRbXWRGTnyJ8J+RqpSZYYgTHi2UE6vvTq56am4HtRsNIjB2xJYNayBdQ/pK2JHqdvP0A6RSviIWVR5AftX3QClKUApSlAKUrWx+MWFNTfIeZoDZrFUHF9oM2m1iKODDi/hZmElx7W5+VvU15Lm2axlA2JgYnzAu3sgVfMDnrQHQ6zWjlGNM8esixBsfewP963qAUpSgIvtMl8LLzsAdufCwO30qlZzGJDhyY45/Ey6TYDxLquCb2+D9fpee0CFsLOAbHu239betc+zhpRHh+8VJW1AAKTHqupPUkKbD81CpWaWPP2bRpwsUBd0s6EM90YP5L0U7XOwNbHYucnEQbTOe7n8BChv90dWCg/ESd+vtUDmqSGVGbDPhFRWDEyqxOsFVOpSbEEbXYVIdgJLY+BdUh0tPHpcAMvwsSbEkkkHrb9bgi/43sxFidyjwBjdtDAMw8iUNgfW52+o2Y+y+FFtSu9v+47uPoxIqcpUorlaohO0eHjXCPfwqmk7bdQORxzzXHc3xU2Hlk06g5YqWDkMENjHsPCCfEeP1vXa+0UYbCzggEBC1jwdPit+lcRzPCYfuZmVig72MKd3WzJeJBcXTwmTjy6bVSEplOP8AtjxQyM/GrUHIN/Lbk10bsqHWSRfFoCjckEk35sNgP+dq5L2UCjExXuLFuXAIY2FgLCwvausdlJT3syEAbA21amtfYt5dbDf+1ARvbPMYnMsMjSeA/CpYFhoFrBfiszC67ncGxtWtlWX5LPGqnEThiAdEk8kTi38KlQfcXB8zQR/as0kCuCqCQlbgBgbp5XNtzbjwg1HPgYNbH7Pi4yCRdSWUi/QKzAD5ChDzzTAYHBzx/ZsfjFvc6UubNcW8YW5vxpbVc26Ag9EyDMRiI76tRTwsw4LDnjb6cEkdKpWEw8C6pGSRgq3PfatJA3I0kW6flq3dk79ySQBduALAWVdvlQE3WDWa+XcKLkgDzO1AQfaCOawaMFgpuVHJHpfa/X5VAjHIw0h0D82N43G/VGH+Kt75lD0LN/IjP/8AINasrQykK2GlYH80W3z1VLRtQlvRzftjmT904jPjBKWDXYEqDt76hx5Cvjs2I8ReOVFARY1S91IMcardWBvq2bjeuiT9mIA3eQLHFIRY2QFHA4Dpt9QQeNyNqgM0ylYbu5EAJuSTrgLeYcWaM+psN+tS63NqOasuvlz+/Q9nw7gjTPMq7DTpVx9SpYe5NeivoljLGRkv8IUNe258KrqY2HArWw+V4iwaOON1O4ZMQ5U/K1jW3gsonEglmMcYXoGLE+7Nbb0tV4OdKy04PGRzLqjcMvG3QjkEcgjyO9bFQ8GCP2oTpshiZZD0ka692bdSoD7/AMVqmKJlnFJ6ClKVTApSlAYJqt5rihiotS3EQeyvtdzcglQRbTfYE88jaxM/jIi8boDYsrLfyuCL1RMBIzwJl8lo8XhlEehthIqCyuh/ECAL23BrDlUkj0YeFmw5SWrVe2upq4jIyFKx4mSPUbk+MsfnqBrxw+UwAa5iXeI6RI5INrfmJ1dT1Nbjw4tRoMeKFuqGNr/1Mb29xeswZbinuFw7b8tO4P8A6qT9Nq1qcvlR75YEnJCSzQmw7tonK+EbXMfwsL8Bhx5VN9m81naWfB4oKcRAFYOosssb30vp/CdrEV8ZXlAw15ZnLSNa5t5cKiC5tvsNzW1lGXP9onxko0vKqRom10iS5GojliSSbbDYVhqpKj0RxFLDkprStOt2tvS749SbrFZpXQ8hq5lD3kMqXtqVh+lUwpIEUWEjDz8B267XF/YAVfDVCllVi0bR7m5IcWW6lQPFYjcbgi/B8jUZpalL7TRk4hJZ2kSFTGGQPcXUsSx2ubq1tt68sjzZosyfFfZyquzyAC4vZHJSx2BKk7eo3rb7RRkWVYUVpNRBVjcLGQrWOkEXJUDzLVBSzWniw8WHIma3dkynSrtchrkHVzcm3+A4K6UjqGb5pjJSix4qKA2FwFuWbqAxNyLe3BqAkx00ZeRc1ZrcgBtAtfj7w+vN60sNhMwiF8QiyGxGsGNgNQ8Q3CsNW3/HNbeIXBwpHLNhEDksLrH3huDe422BBH7dKplmxL25jlwE8cuIVpCnhbQ0eqxUkb7cX3uKoUGGaOMRYl1RCqk/EXBCs0bSE2VCNS3BubAX0g3qyZtLhCyGPDRhiyEyFFWwDBrEbattrHzPNegzRpkXENDC0F/HrW6hlIv4jcLuqEX3BHUb0IVsZjgYJFljmElzctqAA36sfCTe2wPSuldis/wZd1DIskouD+Eki7eMXDHYG/oegqMwPaaKbUvdOtvzFQrfym9jWlBIULyxwQrCmprRqALjUTqcDTyzE234sOTQp49ncXNHiMbLKUYYctG6HkSsdAdAL67d2w6W1dd63cnxisgvNjEceFgVLpqHNiUa2/S9UfBSP38yn4jDLcXIu23Nzcm979djVk7DYzEHvkd7R6tSvp1FmJOrVfe/B5oC3AAQSs0kjBx3alwFAduLrpG1gTuCNqtHZuaP7LEUsQwJFt7i9gRbpYCqhiYlkURSEyLIb2e6i62OyAANsSN781eMjRRBHpAsRfb1O1AbNnbk6R6bn68UXDJe+m58zufqeK9qUFsxS1ZpQgr5eMMLMAQehFxX1SgI5siwhOr7NCD6IBf3tz869octgQ3SGMHzCi/1rbpUyo28Sb3b9zFqzSlUwKUpQClKUArTzLK8PiVCzxI4G4uNwfMHkH2rcrFRpPc1GTi7i6ZDR9nwm0WKxaDy7zWPYd6GtXlmmW4lYWME8kkwsQsj6VYDkXiC2J86n6xUyI6rxE7Tevdf1kF2czfDzXjCmLEr/uQv/uA+dzu6/wAQvU9Ubm2SYfFAd6njXdXUlZFPmrjcVH9zmOEHhkjxUI6SkRzADn70DS23mB71lNx3Nyhh4ruDp9H+H/NepYqxVLn/ANRMNGya4nCn4vEhKm/8JKsPZr+lWHJu0GDxo/8A550cgXK8OB6odx9KscSEnSZMXwePhRzzg0uvBsY2copPlVIxUyOpYAFiGADbqAxGq/8ACDYm/FvarN2oxDKkcMZtNinESH8twS7/ANKBiPW1RcvZBYt8M5j2AIsGDW6tfcn1uL1bt0YUckVN8/39e5VmymOchE7pGSxDREMCCrBtYAFwSF/e9aOa5RNC8cmHgDyRD42KMVB4tqYXHPl9KskuW4iAly6M21giab+Ya7EG/wAtwNxUdjsdJJqEWGxBewuwLx289nKgkeVzRuiRg5KyGxGbGcCLEvJG8ad4dtKsVFxpC3DEm1t+T0PELBNJiTGZdJTwhUa4RRtsvN+vNzbms5i/38f3UhVAFddW/HBZSfzLcA9drXFReL7UQIoTCh10nZtKmw42D3+u1+taObJrNMuGokBAqEECNtXP8I4HqaloczeDJ2aEXkSfxnexCMX03HBICAg/ECfO9V/AdqWnjZA8jutrgog2N7bJ6jr+tac+PbDG13USKZfCSVOkuF1xEWYhgbHoRfehCSxna4RthwndFkH3gSEMWsosCzeZuPCelW/tNM7YQ91c6l3ZRZAttzf2uLC/NcywaD7SuqR7B/hQtpYIo8PhG3w7+/lvXQ81kCZeokLDTGigDhvCAL7+Lpfgb1DXJQ8C95cRKw1aYmJN7G7Hcg7defc1buyThIwPtMiHm3dgjcngld9rfWqtlmF8WKS19SKNuQSwOwvvv0q+9n1eOIamYEWFtDmy3P5lHU+VUiJKRRIi7NNdj8Y0LweRYXHyPWr/AJapEMQPIRf2FUR5CdDg3QB7lhY6rgDa21vFtt0q55Pj0nhjkjN0dVKn0I2qJmpRaSZI0rArNUwKUrFAZrDGwv5VqzY5V2VXdvJRf6sbKPmaiczzWUKV7hlLbbul/opPtz1qWjeR1ZCdou3kmGdwuHIiTmVlZgbWvZU3/Eo9Sdr2qDg/1ZZX+/SMRHhmixEW3qXBA/WvLOFliPfpiHSKMqSXsNmawRtWxtuNyDa1wT4q+pO1UNlV0DhxuRbT/wCLb2qmWqLn2f7d4HGOIVkCzEXCk3VuvgcbN7c1aK4xCIhMDDhIRFqDWiF3BGo3Gja5bT5AeIk11zKXdoIWkFnKKSL3sSAbX6286ENulKUApSlAKxWa+WYAXJAHrQH1SvOOdG+F1PsQf2r0oBWGF9jxWaUBrtgYTzFGfdV/xSDAwxkskUak8lVUE/MCtisVKRrPLaysZ/JpzPKy3wEYlR5a2RbfPY1ZJBtUN2wydsXh/ujbEQsJYm8pE3H14rPZfP0xsRuNGIi8MsR2ZGG3H5T0Nc4uptPk9eJD4nh4Tj/r8r8tW0+zuu6IvtEXjZXs2gc23sPO3lUJjZkkGpQ7gjmOUr9RrANdDmw6tyKruZ9m8KbuYlDHkjwn6jeup4jn8+DnTxwAumznTYyRsNN7qT4xqiVhYk36EG4jMT2lwok0yYDDMxtdiViY+pjZb/tV2cLGdSlVGjQGvvdd0Bv8W1/P96hY8VIx/wD0QFY9AA42G1z95Y8bj06XrLkdo4VqyOnk7/u1w8caJvsAIojcWu0zW3sSNtVr3tVSx4fGSNIL2RNJ0nTux2VQefEx28lJ6Vc+0OLYxuoZWRUIuF2JCjfk3A8/eqlk3eNhtMK6nYiTTcAkoWWwvz4Wfbm9VM5yjR65dlMBdHeWXvbnYDQoOrixVtXNr3HqBV07QYHELh4RiYiqpxJYuDcbFip7sE3ABOn3Fc6x0mqxL2kUaCukqy8nxKdwbnytxYnp1zNO0+GnwUUaCUaEAGuyRk92UGvfcC5OnzA9qpkqOTZYWkZ1jLG42V7HYXGm5F+uxtwfiterVHiHUWK4sHy7q/6hCP1rQ7EYNmxMElmCh2N9wrKI5FXnm+q/oF36X6oIFPQUBz1csmxRA7lkS92dyAzdPhXnbbe3tVh7Jwdw+LwvCwyCRPRJl1kewfvKnhJGJBFfxlS1rfhBtcnpua0csi1YrFzj4SIoh5ExBix+r2/pNYe6o9EG8klLalXuvxZ4YntnlsZ0/ao2byQ6z9RsPrWcD2rwsrEF1jFti8kQv6AByfrUpLlmHf4oIW90U/2rxgyLCRsWTDRKSLGygAj1Xg1KxL3R0zeFyVllfdfr8m5DiEcXR1YehB/aozM8eFxOHw7tpWVXb1cqVAQf+Vz7V9zdm8C5u2Eg1eYQKfqLGobtTk3dYZJMIrGXCSidVLM2qws6AsTa6k7DyFJOVDBjguaVvXTVLlaa318iYznO8LgwomkCl/hQC7NbmyjoL7ngdaomedqoWljsk4O+xCC4I2KkPa9V7Osf30wxjxsVxKIImJsNKFiYr9DqGor1DHkA1Wsb2TxbkyQYkyK51aHkKSC+9iGIBtxcfpXRHkknFtMt/a7MHMQjcAx4hgATYX022uLgHcHfqosOodksBBh++ZXXVJYaWBt4QbAXO/O5tz0FaGIyx48FhzLPKkhPdywzMkniuCJIypvptckNf4eh3Mp2Ew8mJSWKPEaRD3drBW8MiBhv6G4B6i3rQiJ2TNIYjGrsiFmUaCVUjUwFtN/P5Ve8JNqAqsQ9j0YMJ2aXUpU6rcHY2AsB781J9jpHfCp3hu8TPCW/MYXaPV89N6zetHbInhua4aXvt9mTwpQUrRxM0r5kcKCzEAAXJOwAHJJqCOaPiY3eL7vD6W0ysPE+x8SL0X+I89BwajdG44bkm+EU3th/qZolfD4M2jiLLJiLBvEuzLEDtsQbuQRcEAdRyHPu0H2qYyM2IlB6SyFhf+FWLBR6dKsODwPcKsGMsgUBfFfupQFZCUkGx1Kwa1wwN76eah8wy/L4izKmKKjhWmREP9fdEgfM+9UwbHZ/M4mDKMMFdbHWCLi5sPvAAyE7/DY7c9K61/pV2mnxK4nD4iQyHDMhSQ7s0cikqGP4iLc8kFb771zvKcsbFwomGw3dRi7M7EiEGwuxcnVOdOwtsNxqF9rVkmWLEEghknQs7Sd8raZHe1tWkbBALAIdrAbbbxs3CN7ul1OuK1fVVTIs1xEeIGCxelmdC8UyjSJAvxKy/hcXB22Pp1tVSMlI1i4UsN0+dU+GjNYrylxKJ8TgHyvv9Oa0cbrYFl74jogstz+h+pAqtmYwb8j2x+awwFFd/HIwRVUFmZj5Ku/qT0AvUVn/AGZ76QYrDSGDGINnHDj8si/iHFbWTZP3bGeaxnYW23WNT+Ff7nr6DapmsZcy+Y7rF+BO8J9+j8q6d9yp4TtY0JEOZRHDycCUXMD+obfR7H61N4gLKl0YMrDYggg+xFe2ZmARO2I7vuVF2120get6qaZHhAVfA4ufCPKTpWzLG5tfaKUANtvsKlyjpv8Ac65MHGWZJwfZuP8AK+pF5rhGiEkcsbNC/DAEld7i4G4sdwR+lQjlm8JzCMp1+FXt5Fr3/W9XeSPN4tniwuKXzUmF/obqfoK1mzGMG+IyzFxnqRGsi/VDf9KOcXvoI4GNFf8Am1JeTT+j1+hTs0hGIQRREvYWAiXwgerEkfU1rZDkLYXERqxAstz62JO3sbV0GLtFlg21Oh/igmX9dFq0s2xmWTjbFKrDcEBgwPp4a18SHVHF+E8ResJezIKbLsNMHEkEcjQal3Gp/CvgN+baQNh1r7XK8ONP3MIsmxtc33A0kkgabD69KjM0TU6vE8czrt/sTEMOgIEZF/4gRXvhYcyk2iy2ND+dtgPWzAGsqS2OssGf+TVd9PuWSLGFZo1/F1+Y8vb9xVwixG1gLvbYf58hVQ7P9lMQhLzzeNtzoF236ayLKPYX2G+1WiLEYfD2iU3kP4Fu7kjqevzY1uzz5FemvY9sPl7As7SeOTdyBubfCoP4VA6e561vRxhQAosB0pExIBKkE9Da49Ntq+6qSRzlNy3FKUqmRXxLGGFjX3SgKPmuQSQd53MKzYeQkvAQvJNyUDeE3O5U2F97jrSsxwmXklDinwzf9ucWt6AS2Yj2a1dsIrUxuVwTjTLFG6+TKGH61OxpNX8xxKGCLT3C41ZVNxaKMXF+TrcuB7AG/lV87D5QuH1usZjRzclydbn8zE7+w6ADYVOJ2My9TdINH8jug+isK3Yez+ETfuQx/jLP/wDZNZWY6y+Dw37fs9nxWtSISrPxflQfMn+1feV4JcPEkSm+m9z1LE3Yn3JJrZRABYAADoK+q1XJzc9Mq2FKUqmCmf6nYpo8PApuIJZ41mI/7QNyNuht+lTmYreK0dtOnw24tba3pat3McBFiI2ilQMjixBqqRZJmGAGnCSJiMMOIZTZlHkknQem49K4u4zct0z6Efh42BHDTUZRbeuzuueGq545K5iI1toQKkqAKY3AMbqOAVPQdCOOPSvjCYdUN/sOCRvzLpH7R3FWOeaOYWxWW4pG8u7Eq/Jl/wACviHIsEx8OBmb+aLSP/cgVtSjwcZ4OKlUl66fci2zLUdC/ev+SMXA/mJ4+ZHtUzkmUshbEYllDEefhRfIHr79am8BlmgALCkY+RP0Xb9aklwa3DN4iOL8D2HArRwpLch8JgWnxKYp1KxwI6QgizEyW1yMOmygAc8k81v/APSFJu82If0MhVf/ABSwqRtWaiijcseb20rT0PDD4SOP4EVfYb/M8mvas0rRybb1YpSlCEFNkJnn73FyCWJDeKHTaJf4nBJ7x/U7DoK1+0cUMCQsMPLPNG94Igzle9tYMd7KBfk7DpVlrFqw4Kj0R8TJSTey42X0689SgZOuYTtiIpcY8eNSVSwv4EiJUhoowtpAwBXxHbfrzZ/+rNM0keFVW7olHlfaJGHKi28hHUCw9RUg+BhaRZjEhlQEK5UawDe4Dcgbn61pN2cwpEq6GCTMXdA7iNmPJKA236jg9ayoSiqR3xPEYWLLNKNeSSq+emmmi/69Ps9mk2K+1MFieGNwkL2KiTSLSHrddXBHNbOX4szyYiMRxKcOwQsLsCxQObbDgMK3MVl+qIRRSPCF06TFpGkLwLEEW6WtXzlOVphlcKWZpZGldmtqZ35JsAOAAB5AVUpaI5zxMJqUkq2pe2r41+7IntPnD4FcLsjtPOkTbEbNe7KoPTba9S+FjJZyWcjYAMgUbcldrn5mvnH5RHPJDLJcmAllG2nUbeKxHItsfU1sx4ZVZnAOprAkknYdBc7fKqlK30MTnhvDikvm1t+un0KxlmbwiGWTFEnFYV5A6cuCzMqBE6qylQvn71KZ5g5GiikwyffQSJKq7LcfDIh6C6Mw97VKHCxlxIY0LgWDaRqA8g3Ne1FDSmWePHOpwXpx27b+jMCs0pWzzClKUApSlAKUpQClKUApSlAKUpQClKUBi1LVmlAYFZpSgFKUoBSlKAUpSgFKUoBSlKAUpSgFKUoBSlKAUpSgFKUoBSlKAUpSgFKUoBSlKAUpSgFKUoBWKzSgFKUoBSlKAUpSgFKUoBSlKAUpSgFKUoBSlKAUpSgFKUoBSlKAUpSgFKUoBSlKAUpSgFKUoBSlKAUpSgMVmlKAUpSgFKUoBSlKAUpSgFKUoBSlKAUpSgFKUoBSlKAUpSgFKUoBSlKAUpSgFKUoBSlKA//Z"/>
          <p:cNvSpPr>
            <a:spLocks noChangeAspect="1" noChangeArrowheads="1"/>
          </p:cNvSpPr>
          <p:nvPr/>
        </p:nvSpPr>
        <p:spPr bwMode="auto">
          <a:xfrm>
            <a:off x="613753" y="160338"/>
            <a:ext cx="406347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" name="30 Conector"/>
          <p:cNvSpPr/>
          <p:nvPr/>
        </p:nvSpPr>
        <p:spPr>
          <a:xfrm>
            <a:off x="10857239" y="4972595"/>
            <a:ext cx="272117" cy="18006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latin typeface="Century Gothic" panose="020B0502020202020204" pitchFamily="34" charset="0"/>
              </a:rPr>
              <a:t>4</a:t>
            </a:r>
            <a:endParaRPr lang="es-CO" sz="1200" b="1" dirty="0">
              <a:latin typeface="Century Gothic" panose="020B0502020202020204" pitchFamily="34" charset="0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342" y="988697"/>
            <a:ext cx="1337931" cy="1216812"/>
          </a:xfrm>
          <a:prstGeom prst="rect">
            <a:avLst/>
          </a:prstGeom>
        </p:spPr>
      </p:pic>
      <p:pic>
        <p:nvPicPr>
          <p:cNvPr id="28" name="Picture 9"/>
          <p:cNvPicPr>
            <a:picLocks noChangeAspect="1"/>
          </p:cNvPicPr>
          <p:nvPr/>
        </p:nvPicPr>
        <p:blipFill rotWithShape="1">
          <a:blip r:embed="rId5"/>
          <a:srcRect t="20676" b="20018"/>
          <a:stretch/>
        </p:blipFill>
        <p:spPr>
          <a:xfrm>
            <a:off x="9337038" y="4900104"/>
            <a:ext cx="1448387" cy="1002134"/>
          </a:xfrm>
          <a:prstGeom prst="rect">
            <a:avLst/>
          </a:prstGeom>
        </p:spPr>
      </p:pic>
      <p:pic>
        <p:nvPicPr>
          <p:cNvPr id="29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155" y="4632027"/>
            <a:ext cx="907144" cy="824185"/>
          </a:xfrm>
          <a:prstGeom prst="rect">
            <a:avLst/>
          </a:prstGeom>
        </p:spPr>
      </p:pic>
      <p:pic>
        <p:nvPicPr>
          <p:cNvPr id="30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010" y="757411"/>
            <a:ext cx="2731162" cy="787485"/>
          </a:xfrm>
          <a:prstGeom prst="rect">
            <a:avLst/>
          </a:prstGeom>
        </p:spPr>
      </p:pic>
      <p:pic>
        <p:nvPicPr>
          <p:cNvPr id="31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758" y="3791910"/>
            <a:ext cx="1447464" cy="1447464"/>
          </a:xfrm>
          <a:prstGeom prst="rect">
            <a:avLst/>
          </a:prstGeom>
        </p:spPr>
      </p:pic>
      <p:sp>
        <p:nvSpPr>
          <p:cNvPr id="75" name="TextBox 6"/>
          <p:cNvSpPr txBox="1"/>
          <p:nvPr/>
        </p:nvSpPr>
        <p:spPr>
          <a:xfrm>
            <a:off x="335359" y="476673"/>
            <a:ext cx="64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RUTA DE UNA CIUDAD INTELIGENTE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55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grpSp>
        <p:nvGrpSpPr>
          <p:cNvPr id="32" name="31 Grupo"/>
          <p:cNvGrpSpPr/>
          <p:nvPr/>
        </p:nvGrpSpPr>
        <p:grpSpPr>
          <a:xfrm>
            <a:off x="4366882" y="1556792"/>
            <a:ext cx="1512432" cy="521594"/>
            <a:chOff x="5357031" y="1332075"/>
            <a:chExt cx="1512432" cy="521594"/>
          </a:xfrm>
        </p:grpSpPr>
        <p:sp>
          <p:nvSpPr>
            <p:cNvPr id="33" name="32 Rectángulo redondeado"/>
            <p:cNvSpPr/>
            <p:nvPr/>
          </p:nvSpPr>
          <p:spPr>
            <a:xfrm>
              <a:off x="5357031" y="1332075"/>
              <a:ext cx="1453163" cy="47484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>
                <a:solidFill>
                  <a:schemeClr val="tx2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33 Rectángulo redondeado"/>
            <p:cNvSpPr/>
            <p:nvPr/>
          </p:nvSpPr>
          <p:spPr>
            <a:xfrm>
              <a:off x="5416300" y="1378825"/>
              <a:ext cx="1453163" cy="4748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Director de Proyecto</a:t>
              </a:r>
              <a:endParaRPr lang="es-CO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34 Grupo"/>
          <p:cNvGrpSpPr/>
          <p:nvPr/>
        </p:nvGrpSpPr>
        <p:grpSpPr>
          <a:xfrm>
            <a:off x="4366882" y="2522257"/>
            <a:ext cx="1512432" cy="521594"/>
            <a:chOff x="5357031" y="2051920"/>
            <a:chExt cx="1512432" cy="521594"/>
          </a:xfrm>
        </p:grpSpPr>
        <p:sp>
          <p:nvSpPr>
            <p:cNvPr id="36" name="35 Rectángulo redondeado"/>
            <p:cNvSpPr/>
            <p:nvPr/>
          </p:nvSpPr>
          <p:spPr>
            <a:xfrm>
              <a:off x="5357031" y="2051920"/>
              <a:ext cx="1453163" cy="47484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>
                <a:solidFill>
                  <a:schemeClr val="tx2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5416300" y="2098670"/>
              <a:ext cx="1453163" cy="4748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Gerente de Proyecto</a:t>
              </a:r>
              <a:endParaRPr lang="es-CO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8" name="37 Conector recto"/>
          <p:cNvCxnSpPr>
            <a:stCxn id="34" idx="2"/>
            <a:endCxn id="37" idx="0"/>
          </p:cNvCxnSpPr>
          <p:nvPr/>
        </p:nvCxnSpPr>
        <p:spPr>
          <a:xfrm>
            <a:off x="5152733" y="2078386"/>
            <a:ext cx="0" cy="4906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38 Grupo"/>
          <p:cNvGrpSpPr/>
          <p:nvPr/>
        </p:nvGrpSpPr>
        <p:grpSpPr>
          <a:xfrm>
            <a:off x="6365886" y="2052003"/>
            <a:ext cx="1499847" cy="521594"/>
            <a:chOff x="7331663" y="1686789"/>
            <a:chExt cx="1499847" cy="521594"/>
          </a:xfrm>
        </p:grpSpPr>
        <p:sp>
          <p:nvSpPr>
            <p:cNvPr id="40" name="39 Rectángulo redondeado"/>
            <p:cNvSpPr/>
            <p:nvPr/>
          </p:nvSpPr>
          <p:spPr>
            <a:xfrm>
              <a:off x="7331663" y="1686789"/>
              <a:ext cx="1453163" cy="47484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>
                <a:solidFill>
                  <a:schemeClr val="tx2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40 Rectángulo redondeado"/>
            <p:cNvSpPr/>
            <p:nvPr/>
          </p:nvSpPr>
          <p:spPr>
            <a:xfrm>
              <a:off x="7378347" y="1733539"/>
              <a:ext cx="1453163" cy="4748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Soporte de Negocio</a:t>
              </a:r>
              <a:endParaRPr lang="es-CO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42" name="41 Conector angular"/>
          <p:cNvCxnSpPr>
            <a:stCxn id="34" idx="2"/>
            <a:endCxn id="41" idx="1"/>
          </p:cNvCxnSpPr>
          <p:nvPr/>
        </p:nvCxnSpPr>
        <p:spPr>
          <a:xfrm rot="16200000" flipH="1">
            <a:off x="5653757" y="1577361"/>
            <a:ext cx="257789" cy="1259837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Rectángulo redondeado"/>
          <p:cNvSpPr/>
          <p:nvPr/>
        </p:nvSpPr>
        <p:spPr>
          <a:xfrm>
            <a:off x="1126655" y="3492163"/>
            <a:ext cx="1453163" cy="4748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43 Rectángulo redondeado"/>
          <p:cNvSpPr/>
          <p:nvPr/>
        </p:nvSpPr>
        <p:spPr>
          <a:xfrm>
            <a:off x="1173339" y="3538913"/>
            <a:ext cx="1453163" cy="474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Coordinador Smart Cities</a:t>
            </a:r>
            <a:endParaRPr lang="es-CO" sz="105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44 Rectángulo redondeado"/>
          <p:cNvSpPr/>
          <p:nvPr/>
        </p:nvSpPr>
        <p:spPr>
          <a:xfrm>
            <a:off x="3298566" y="3492163"/>
            <a:ext cx="1453163" cy="4748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45 Rectángulo redondeado"/>
          <p:cNvSpPr/>
          <p:nvPr/>
        </p:nvSpPr>
        <p:spPr>
          <a:xfrm>
            <a:off x="3345250" y="3538913"/>
            <a:ext cx="1453163" cy="474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CTO</a:t>
            </a:r>
            <a:endParaRPr lang="es-CO" sz="105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46 Rectángulo redondeado"/>
          <p:cNvSpPr/>
          <p:nvPr/>
        </p:nvSpPr>
        <p:spPr>
          <a:xfrm>
            <a:off x="5466035" y="3492163"/>
            <a:ext cx="1453163" cy="4748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47 Rectángulo redondeado"/>
          <p:cNvSpPr/>
          <p:nvPr/>
        </p:nvSpPr>
        <p:spPr>
          <a:xfrm>
            <a:off x="5512719" y="3538913"/>
            <a:ext cx="1453163" cy="474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Coordinador Comercial y </a:t>
            </a:r>
            <a:r>
              <a:rPr lang="es-CO" sz="105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Mkt</a:t>
            </a:r>
            <a:endParaRPr lang="es-CO" sz="105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48 Rectángulo redondeado"/>
          <p:cNvSpPr/>
          <p:nvPr/>
        </p:nvSpPr>
        <p:spPr>
          <a:xfrm>
            <a:off x="7642388" y="3492163"/>
            <a:ext cx="1453163" cy="4748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49 Rectángulo redondeado"/>
          <p:cNvSpPr/>
          <p:nvPr/>
        </p:nvSpPr>
        <p:spPr>
          <a:xfrm>
            <a:off x="7689072" y="3538913"/>
            <a:ext cx="1453163" cy="474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Financiero - Legal</a:t>
            </a:r>
            <a:endParaRPr lang="es-CO" sz="105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1" name="50 Conector angular"/>
          <p:cNvCxnSpPr>
            <a:stCxn id="37" idx="2"/>
            <a:endCxn id="44" idx="0"/>
          </p:cNvCxnSpPr>
          <p:nvPr/>
        </p:nvCxnSpPr>
        <p:spPr>
          <a:xfrm rot="5400000">
            <a:off x="3278796" y="1664976"/>
            <a:ext cx="495062" cy="32528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angular"/>
          <p:cNvCxnSpPr>
            <a:stCxn id="37" idx="2"/>
            <a:endCxn id="46" idx="0"/>
          </p:cNvCxnSpPr>
          <p:nvPr/>
        </p:nvCxnSpPr>
        <p:spPr>
          <a:xfrm rot="5400000">
            <a:off x="4364752" y="2750932"/>
            <a:ext cx="495062" cy="10809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angular"/>
          <p:cNvCxnSpPr>
            <a:stCxn id="37" idx="2"/>
            <a:endCxn id="50" idx="0"/>
          </p:cNvCxnSpPr>
          <p:nvPr/>
        </p:nvCxnSpPr>
        <p:spPr>
          <a:xfrm rot="16200000" flipH="1">
            <a:off x="6536662" y="1659921"/>
            <a:ext cx="495062" cy="326292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53 Rectángulo redondeado"/>
          <p:cNvSpPr/>
          <p:nvPr/>
        </p:nvSpPr>
        <p:spPr>
          <a:xfrm>
            <a:off x="7643313" y="4399055"/>
            <a:ext cx="1453163" cy="4748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54 Rectángulo redondeado"/>
          <p:cNvSpPr/>
          <p:nvPr/>
        </p:nvSpPr>
        <p:spPr>
          <a:xfrm>
            <a:off x="7689997" y="4445805"/>
            <a:ext cx="1453163" cy="474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Equipo de Apoyo</a:t>
            </a:r>
            <a:endParaRPr lang="es-CO" sz="105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6" name="55 Conector recto"/>
          <p:cNvCxnSpPr>
            <a:stCxn id="50" idx="2"/>
            <a:endCxn id="55" idx="0"/>
          </p:cNvCxnSpPr>
          <p:nvPr/>
        </p:nvCxnSpPr>
        <p:spPr>
          <a:xfrm>
            <a:off x="8415654" y="4013757"/>
            <a:ext cx="925" cy="4320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Rectángulo redondeado"/>
          <p:cNvSpPr/>
          <p:nvPr/>
        </p:nvSpPr>
        <p:spPr>
          <a:xfrm>
            <a:off x="1126654" y="4399055"/>
            <a:ext cx="1453163" cy="4748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57 Rectángulo redondeado"/>
          <p:cNvSpPr/>
          <p:nvPr/>
        </p:nvSpPr>
        <p:spPr>
          <a:xfrm>
            <a:off x="1173338" y="4445805"/>
            <a:ext cx="1453163" cy="474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Especialistas de Verticales</a:t>
            </a:r>
            <a:endParaRPr lang="es-CO" sz="105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9" name="58 Conector angular"/>
          <p:cNvCxnSpPr>
            <a:stCxn id="37" idx="2"/>
            <a:endCxn id="48" idx="0"/>
          </p:cNvCxnSpPr>
          <p:nvPr/>
        </p:nvCxnSpPr>
        <p:spPr>
          <a:xfrm rot="16200000" flipH="1">
            <a:off x="5448486" y="2748098"/>
            <a:ext cx="495062" cy="108656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"/>
          <p:cNvCxnSpPr>
            <a:stCxn id="44" idx="2"/>
            <a:endCxn id="58" idx="0"/>
          </p:cNvCxnSpPr>
          <p:nvPr/>
        </p:nvCxnSpPr>
        <p:spPr>
          <a:xfrm flipH="1">
            <a:off x="1899920" y="4013757"/>
            <a:ext cx="1" cy="4320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4"/>
          <p:cNvSpPr txBox="1"/>
          <p:nvPr/>
        </p:nvSpPr>
        <p:spPr>
          <a:xfrm>
            <a:off x="3181074" y="513528"/>
            <a:ext cx="5572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ESTRUCTURA ORGANIZACIONAL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2" name="61 Rectángulo redondeado"/>
          <p:cNvSpPr/>
          <p:nvPr/>
        </p:nvSpPr>
        <p:spPr>
          <a:xfrm>
            <a:off x="9554583" y="3492163"/>
            <a:ext cx="1453163" cy="474844"/>
          </a:xfrm>
          <a:prstGeom prst="roundRect">
            <a:avLst/>
          </a:prstGeom>
          <a:solidFill>
            <a:schemeClr val="accent2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62 Rectángulo redondeado"/>
          <p:cNvSpPr/>
          <p:nvPr/>
        </p:nvSpPr>
        <p:spPr>
          <a:xfrm>
            <a:off x="9601267" y="3538913"/>
            <a:ext cx="1453163" cy="474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Partner</a:t>
            </a:r>
            <a:endParaRPr lang="es-CO" sz="105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grpSp>
        <p:nvGrpSpPr>
          <p:cNvPr id="3" name="2 Grupo"/>
          <p:cNvGrpSpPr/>
          <p:nvPr/>
        </p:nvGrpSpPr>
        <p:grpSpPr>
          <a:xfrm>
            <a:off x="1846734" y="1124744"/>
            <a:ext cx="8122099" cy="4624287"/>
            <a:chOff x="1986157" y="1397000"/>
            <a:chExt cx="8122099" cy="4624287"/>
          </a:xfrm>
          <a:solidFill>
            <a:schemeClr val="bg1">
              <a:lumMod val="85000"/>
            </a:schemeClr>
          </a:solidFill>
        </p:grpSpPr>
        <p:sp>
          <p:nvSpPr>
            <p:cNvPr id="4" name="3 Forma libre"/>
            <p:cNvSpPr/>
            <p:nvPr/>
          </p:nvSpPr>
          <p:spPr>
            <a:xfrm>
              <a:off x="8751866" y="2362088"/>
              <a:ext cx="1356390" cy="3659199"/>
            </a:xfrm>
            <a:custGeom>
              <a:avLst/>
              <a:gdLst>
                <a:gd name="connsiteX0" fmla="*/ 0 w 1356390"/>
                <a:gd name="connsiteY0" fmla="*/ 0 h 3659199"/>
                <a:gd name="connsiteX1" fmla="*/ 226065 w 1356390"/>
                <a:gd name="connsiteY1" fmla="*/ 0 h 3659199"/>
                <a:gd name="connsiteX2" fmla="*/ 226065 w 1356390"/>
                <a:gd name="connsiteY2" fmla="*/ 0 h 3659199"/>
                <a:gd name="connsiteX3" fmla="*/ 565163 w 1356390"/>
                <a:gd name="connsiteY3" fmla="*/ 0 h 3659199"/>
                <a:gd name="connsiteX4" fmla="*/ 1356390 w 1356390"/>
                <a:gd name="connsiteY4" fmla="*/ 0 h 3659199"/>
                <a:gd name="connsiteX5" fmla="*/ 1356390 w 1356390"/>
                <a:gd name="connsiteY5" fmla="*/ 609867 h 3659199"/>
                <a:gd name="connsiteX6" fmla="*/ 1356390 w 1356390"/>
                <a:gd name="connsiteY6" fmla="*/ 609867 h 3659199"/>
                <a:gd name="connsiteX7" fmla="*/ 1356390 w 1356390"/>
                <a:gd name="connsiteY7" fmla="*/ 1524666 h 3659199"/>
                <a:gd name="connsiteX8" fmla="*/ 1356390 w 1356390"/>
                <a:gd name="connsiteY8" fmla="*/ 3659199 h 3659199"/>
                <a:gd name="connsiteX9" fmla="*/ 565163 w 1356390"/>
                <a:gd name="connsiteY9" fmla="*/ 3659199 h 3659199"/>
                <a:gd name="connsiteX10" fmla="*/ 226065 w 1356390"/>
                <a:gd name="connsiteY10" fmla="*/ 3659199 h 3659199"/>
                <a:gd name="connsiteX11" fmla="*/ 226065 w 1356390"/>
                <a:gd name="connsiteY11" fmla="*/ 3659199 h 3659199"/>
                <a:gd name="connsiteX12" fmla="*/ 0 w 1356390"/>
                <a:gd name="connsiteY12" fmla="*/ 3659199 h 3659199"/>
                <a:gd name="connsiteX13" fmla="*/ 0 w 1356390"/>
                <a:gd name="connsiteY13" fmla="*/ 1524666 h 3659199"/>
                <a:gd name="connsiteX14" fmla="*/ 0 w 1356390"/>
                <a:gd name="connsiteY14" fmla="*/ 1829600 h 3659199"/>
                <a:gd name="connsiteX15" fmla="*/ 0 w 1356390"/>
                <a:gd name="connsiteY15" fmla="*/ 609867 h 3659199"/>
                <a:gd name="connsiteX16" fmla="*/ 0 w 1356390"/>
                <a:gd name="connsiteY16" fmla="*/ 0 h 365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6390" h="3659199">
                  <a:moveTo>
                    <a:pt x="0" y="0"/>
                  </a:moveTo>
                  <a:lnTo>
                    <a:pt x="226065" y="0"/>
                  </a:lnTo>
                  <a:lnTo>
                    <a:pt x="226065" y="0"/>
                  </a:lnTo>
                  <a:lnTo>
                    <a:pt x="565163" y="0"/>
                  </a:lnTo>
                  <a:lnTo>
                    <a:pt x="1356390" y="0"/>
                  </a:lnTo>
                  <a:lnTo>
                    <a:pt x="1356390" y="609867"/>
                  </a:lnTo>
                  <a:lnTo>
                    <a:pt x="1356390" y="609867"/>
                  </a:lnTo>
                  <a:lnTo>
                    <a:pt x="1356390" y="1524666"/>
                  </a:lnTo>
                  <a:lnTo>
                    <a:pt x="1356390" y="3659199"/>
                  </a:lnTo>
                  <a:lnTo>
                    <a:pt x="565163" y="3659199"/>
                  </a:lnTo>
                  <a:lnTo>
                    <a:pt x="226065" y="3659199"/>
                  </a:lnTo>
                  <a:lnTo>
                    <a:pt x="226065" y="3659199"/>
                  </a:lnTo>
                  <a:lnTo>
                    <a:pt x="0" y="3659199"/>
                  </a:lnTo>
                  <a:lnTo>
                    <a:pt x="0" y="1524666"/>
                  </a:lnTo>
                  <a:lnTo>
                    <a:pt x="0" y="1829600"/>
                  </a:lnTo>
                  <a:lnTo>
                    <a:pt x="0" y="609867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939" tIns="31750" rIns="31749" bIns="31750" numCol="1" spcCol="1270" anchor="t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Definición.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Definición de modelos de financiación y estructura normativa de Smart Cities.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kern="1200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Resultados.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Modelos de financiación de la solución y esquema legal y normativo para la viabilidad de  los proyectos en las entidades.</a:t>
              </a:r>
              <a:endParaRPr lang="es-CO" sz="1000" kern="12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4 Forma libre"/>
            <p:cNvSpPr/>
            <p:nvPr/>
          </p:nvSpPr>
          <p:spPr>
            <a:xfrm>
              <a:off x="8768110" y="1397000"/>
              <a:ext cx="1340146" cy="968788"/>
            </a:xfrm>
            <a:custGeom>
              <a:avLst/>
              <a:gdLst>
                <a:gd name="connsiteX0" fmla="*/ 0 w 1340146"/>
                <a:gd name="connsiteY0" fmla="*/ 0 h 968788"/>
                <a:gd name="connsiteX1" fmla="*/ 1340146 w 1340146"/>
                <a:gd name="connsiteY1" fmla="*/ 0 h 968788"/>
                <a:gd name="connsiteX2" fmla="*/ 1340146 w 1340146"/>
                <a:gd name="connsiteY2" fmla="*/ 968788 h 968788"/>
                <a:gd name="connsiteX3" fmla="*/ 0 w 1340146"/>
                <a:gd name="connsiteY3" fmla="*/ 968788 h 968788"/>
                <a:gd name="connsiteX4" fmla="*/ 0 w 1340146"/>
                <a:gd name="connsiteY4" fmla="*/ 0 h 96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146" h="968788">
                  <a:moveTo>
                    <a:pt x="0" y="0"/>
                  </a:moveTo>
                  <a:lnTo>
                    <a:pt x="1340146" y="0"/>
                  </a:lnTo>
                  <a:lnTo>
                    <a:pt x="1340146" y="968788"/>
                  </a:lnTo>
                  <a:lnTo>
                    <a:pt x="0" y="968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203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latin typeface="Century Gothic" panose="020B0502020202020204" pitchFamily="34" charset="0"/>
                </a:rPr>
                <a:t>Financiero / Legal</a:t>
              </a:r>
              <a:endParaRPr lang="es-CO" sz="1000" b="1" kern="1200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6 Forma libre"/>
            <p:cNvSpPr/>
            <p:nvPr/>
          </p:nvSpPr>
          <p:spPr>
            <a:xfrm>
              <a:off x="7406846" y="2362088"/>
              <a:ext cx="1356390" cy="3444169"/>
            </a:xfrm>
            <a:custGeom>
              <a:avLst/>
              <a:gdLst>
                <a:gd name="connsiteX0" fmla="*/ 0 w 1356390"/>
                <a:gd name="connsiteY0" fmla="*/ 0 h 3444169"/>
                <a:gd name="connsiteX1" fmla="*/ 791228 w 1356390"/>
                <a:gd name="connsiteY1" fmla="*/ 0 h 3444169"/>
                <a:gd name="connsiteX2" fmla="*/ 791228 w 1356390"/>
                <a:gd name="connsiteY2" fmla="*/ 0 h 3444169"/>
                <a:gd name="connsiteX3" fmla="*/ 1130325 w 1356390"/>
                <a:gd name="connsiteY3" fmla="*/ 0 h 3444169"/>
                <a:gd name="connsiteX4" fmla="*/ 1356390 w 1356390"/>
                <a:gd name="connsiteY4" fmla="*/ 0 h 3444169"/>
                <a:gd name="connsiteX5" fmla="*/ 1356390 w 1356390"/>
                <a:gd name="connsiteY5" fmla="*/ 2009099 h 3444169"/>
                <a:gd name="connsiteX6" fmla="*/ 1525939 w 1356390"/>
                <a:gd name="connsiteY6" fmla="*/ 2439505 h 3444169"/>
                <a:gd name="connsiteX7" fmla="*/ 1356390 w 1356390"/>
                <a:gd name="connsiteY7" fmla="*/ 2870141 h 3444169"/>
                <a:gd name="connsiteX8" fmla="*/ 1356390 w 1356390"/>
                <a:gd name="connsiteY8" fmla="*/ 3444169 h 3444169"/>
                <a:gd name="connsiteX9" fmla="*/ 1130325 w 1356390"/>
                <a:gd name="connsiteY9" fmla="*/ 3444169 h 3444169"/>
                <a:gd name="connsiteX10" fmla="*/ 791228 w 1356390"/>
                <a:gd name="connsiteY10" fmla="*/ 3444169 h 3444169"/>
                <a:gd name="connsiteX11" fmla="*/ 791228 w 1356390"/>
                <a:gd name="connsiteY11" fmla="*/ 3444169 h 3444169"/>
                <a:gd name="connsiteX12" fmla="*/ 0 w 1356390"/>
                <a:gd name="connsiteY12" fmla="*/ 3444169 h 3444169"/>
                <a:gd name="connsiteX13" fmla="*/ 0 w 1356390"/>
                <a:gd name="connsiteY13" fmla="*/ 2870141 h 3444169"/>
                <a:gd name="connsiteX14" fmla="*/ 0 w 1356390"/>
                <a:gd name="connsiteY14" fmla="*/ 2009099 h 3444169"/>
                <a:gd name="connsiteX15" fmla="*/ 0 w 1356390"/>
                <a:gd name="connsiteY15" fmla="*/ 2009099 h 3444169"/>
                <a:gd name="connsiteX16" fmla="*/ 0 w 1356390"/>
                <a:gd name="connsiteY16" fmla="*/ 0 h 344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6390" h="3444169">
                  <a:moveTo>
                    <a:pt x="0" y="0"/>
                  </a:moveTo>
                  <a:lnTo>
                    <a:pt x="791228" y="0"/>
                  </a:lnTo>
                  <a:lnTo>
                    <a:pt x="791228" y="0"/>
                  </a:lnTo>
                  <a:lnTo>
                    <a:pt x="1130325" y="0"/>
                  </a:lnTo>
                  <a:lnTo>
                    <a:pt x="1356390" y="0"/>
                  </a:lnTo>
                  <a:lnTo>
                    <a:pt x="1356390" y="2009099"/>
                  </a:lnTo>
                  <a:lnTo>
                    <a:pt x="1525939" y="2439505"/>
                  </a:lnTo>
                  <a:lnTo>
                    <a:pt x="1356390" y="2870141"/>
                  </a:lnTo>
                  <a:lnTo>
                    <a:pt x="1356390" y="3444169"/>
                  </a:lnTo>
                  <a:lnTo>
                    <a:pt x="1130325" y="3444169"/>
                  </a:lnTo>
                  <a:lnTo>
                    <a:pt x="791228" y="3444169"/>
                  </a:lnTo>
                  <a:lnTo>
                    <a:pt x="791228" y="3444169"/>
                  </a:lnTo>
                  <a:lnTo>
                    <a:pt x="0" y="3444169"/>
                  </a:lnTo>
                  <a:lnTo>
                    <a:pt x="0" y="2870141"/>
                  </a:lnTo>
                  <a:lnTo>
                    <a:pt x="0" y="2009099"/>
                  </a:lnTo>
                  <a:lnTo>
                    <a:pt x="0" y="2009099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939" tIns="31750" rIns="31749" bIns="31750" numCol="1" spcCol="1270" anchor="t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Definición.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Generación de la imagen de la solución y de su modelo de comercialización y mercadeo.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kern="1200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Resultados.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Imagen de la solución de Smart Cities y modelo de comercialización.</a:t>
              </a:r>
              <a:endParaRPr lang="es-CO" sz="1000" kern="12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7 Forma libre"/>
            <p:cNvSpPr/>
            <p:nvPr/>
          </p:nvSpPr>
          <p:spPr>
            <a:xfrm>
              <a:off x="7411720" y="1501046"/>
              <a:ext cx="1356390" cy="861042"/>
            </a:xfrm>
            <a:custGeom>
              <a:avLst/>
              <a:gdLst>
                <a:gd name="connsiteX0" fmla="*/ 0 w 1356390"/>
                <a:gd name="connsiteY0" fmla="*/ 0 h 861042"/>
                <a:gd name="connsiteX1" fmla="*/ 1356390 w 1356390"/>
                <a:gd name="connsiteY1" fmla="*/ 0 h 861042"/>
                <a:gd name="connsiteX2" fmla="*/ 1356390 w 1356390"/>
                <a:gd name="connsiteY2" fmla="*/ 861042 h 861042"/>
                <a:gd name="connsiteX3" fmla="*/ 0 w 1356390"/>
                <a:gd name="connsiteY3" fmla="*/ 861042 h 861042"/>
                <a:gd name="connsiteX4" fmla="*/ 0 w 1356390"/>
                <a:gd name="connsiteY4" fmla="*/ 0 h 86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90" h="861042">
                  <a:moveTo>
                    <a:pt x="0" y="0"/>
                  </a:moveTo>
                  <a:lnTo>
                    <a:pt x="1356390" y="0"/>
                  </a:lnTo>
                  <a:lnTo>
                    <a:pt x="1356390" y="861042"/>
                  </a:lnTo>
                  <a:lnTo>
                    <a:pt x="0" y="861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203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latin typeface="Century Gothic" panose="020B0502020202020204" pitchFamily="34" charset="0"/>
                </a:rPr>
                <a:t>Comercial / Marketing</a:t>
              </a:r>
              <a:endParaRPr lang="es-CO" sz="1000" b="1" kern="1200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8 Forma libre"/>
            <p:cNvSpPr/>
            <p:nvPr/>
          </p:nvSpPr>
          <p:spPr>
            <a:xfrm>
              <a:off x="6054517" y="2362088"/>
              <a:ext cx="1356390" cy="3228677"/>
            </a:xfrm>
            <a:custGeom>
              <a:avLst/>
              <a:gdLst>
                <a:gd name="connsiteX0" fmla="*/ 0 w 1356390"/>
                <a:gd name="connsiteY0" fmla="*/ 0 h 3228677"/>
                <a:gd name="connsiteX1" fmla="*/ 791228 w 1356390"/>
                <a:gd name="connsiteY1" fmla="*/ 0 h 3228677"/>
                <a:gd name="connsiteX2" fmla="*/ 791228 w 1356390"/>
                <a:gd name="connsiteY2" fmla="*/ 0 h 3228677"/>
                <a:gd name="connsiteX3" fmla="*/ 1130325 w 1356390"/>
                <a:gd name="connsiteY3" fmla="*/ 0 h 3228677"/>
                <a:gd name="connsiteX4" fmla="*/ 1356390 w 1356390"/>
                <a:gd name="connsiteY4" fmla="*/ 0 h 3228677"/>
                <a:gd name="connsiteX5" fmla="*/ 1356390 w 1356390"/>
                <a:gd name="connsiteY5" fmla="*/ 1883395 h 3228677"/>
                <a:gd name="connsiteX6" fmla="*/ 1525939 w 1356390"/>
                <a:gd name="connsiteY6" fmla="*/ 2286872 h 3228677"/>
                <a:gd name="connsiteX7" fmla="*/ 1356390 w 1356390"/>
                <a:gd name="connsiteY7" fmla="*/ 2690564 h 3228677"/>
                <a:gd name="connsiteX8" fmla="*/ 1356390 w 1356390"/>
                <a:gd name="connsiteY8" fmla="*/ 3228677 h 3228677"/>
                <a:gd name="connsiteX9" fmla="*/ 1130325 w 1356390"/>
                <a:gd name="connsiteY9" fmla="*/ 3228677 h 3228677"/>
                <a:gd name="connsiteX10" fmla="*/ 791228 w 1356390"/>
                <a:gd name="connsiteY10" fmla="*/ 3228677 h 3228677"/>
                <a:gd name="connsiteX11" fmla="*/ 791228 w 1356390"/>
                <a:gd name="connsiteY11" fmla="*/ 3228677 h 3228677"/>
                <a:gd name="connsiteX12" fmla="*/ 0 w 1356390"/>
                <a:gd name="connsiteY12" fmla="*/ 3228677 h 3228677"/>
                <a:gd name="connsiteX13" fmla="*/ 0 w 1356390"/>
                <a:gd name="connsiteY13" fmla="*/ 2690564 h 3228677"/>
                <a:gd name="connsiteX14" fmla="*/ 0 w 1356390"/>
                <a:gd name="connsiteY14" fmla="*/ 1883395 h 3228677"/>
                <a:gd name="connsiteX15" fmla="*/ 0 w 1356390"/>
                <a:gd name="connsiteY15" fmla="*/ 1883395 h 3228677"/>
                <a:gd name="connsiteX16" fmla="*/ 0 w 1356390"/>
                <a:gd name="connsiteY16" fmla="*/ 0 h 322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6390" h="3228677">
                  <a:moveTo>
                    <a:pt x="0" y="0"/>
                  </a:moveTo>
                  <a:lnTo>
                    <a:pt x="791228" y="0"/>
                  </a:lnTo>
                  <a:lnTo>
                    <a:pt x="791228" y="0"/>
                  </a:lnTo>
                  <a:lnTo>
                    <a:pt x="1130325" y="0"/>
                  </a:lnTo>
                  <a:lnTo>
                    <a:pt x="1356390" y="0"/>
                  </a:lnTo>
                  <a:lnTo>
                    <a:pt x="1356390" y="1883395"/>
                  </a:lnTo>
                  <a:lnTo>
                    <a:pt x="1525939" y="2286872"/>
                  </a:lnTo>
                  <a:lnTo>
                    <a:pt x="1356390" y="2690564"/>
                  </a:lnTo>
                  <a:lnTo>
                    <a:pt x="1356390" y="3228677"/>
                  </a:lnTo>
                  <a:lnTo>
                    <a:pt x="1130325" y="3228677"/>
                  </a:lnTo>
                  <a:lnTo>
                    <a:pt x="791228" y="3228677"/>
                  </a:lnTo>
                  <a:lnTo>
                    <a:pt x="791228" y="3228677"/>
                  </a:lnTo>
                  <a:lnTo>
                    <a:pt x="0" y="3228677"/>
                  </a:lnTo>
                  <a:lnTo>
                    <a:pt x="0" y="2690564"/>
                  </a:lnTo>
                  <a:lnTo>
                    <a:pt x="0" y="1883395"/>
                  </a:lnTo>
                  <a:lnTo>
                    <a:pt x="0" y="1883395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938" tIns="31750" rIns="31750" bIns="31750" numCol="1" spcCol="1270" anchor="t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Definición.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Definición de la arquitectura y la infraestructura de la solución de Smart Cities.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kern="1200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Resultados.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Estructura tecnológica de la solución, relación con aliados tecnológicos para plataformas y aplicaciones de usuarios.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kern="12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9 Forma libre"/>
            <p:cNvSpPr/>
            <p:nvPr/>
          </p:nvSpPr>
          <p:spPr>
            <a:xfrm>
              <a:off x="6055329" y="1608792"/>
              <a:ext cx="1356390" cy="753296"/>
            </a:xfrm>
            <a:custGeom>
              <a:avLst/>
              <a:gdLst>
                <a:gd name="connsiteX0" fmla="*/ 0 w 1356390"/>
                <a:gd name="connsiteY0" fmla="*/ 0 h 753296"/>
                <a:gd name="connsiteX1" fmla="*/ 1356390 w 1356390"/>
                <a:gd name="connsiteY1" fmla="*/ 0 h 753296"/>
                <a:gd name="connsiteX2" fmla="*/ 1356390 w 1356390"/>
                <a:gd name="connsiteY2" fmla="*/ 753296 h 753296"/>
                <a:gd name="connsiteX3" fmla="*/ 0 w 1356390"/>
                <a:gd name="connsiteY3" fmla="*/ 753296 h 753296"/>
                <a:gd name="connsiteX4" fmla="*/ 0 w 1356390"/>
                <a:gd name="connsiteY4" fmla="*/ 0 h 75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90" h="753296">
                  <a:moveTo>
                    <a:pt x="0" y="0"/>
                  </a:moveTo>
                  <a:lnTo>
                    <a:pt x="1356390" y="0"/>
                  </a:lnTo>
                  <a:lnTo>
                    <a:pt x="1356390" y="753296"/>
                  </a:lnTo>
                  <a:lnTo>
                    <a:pt x="0" y="753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203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latin typeface="Century Gothic" panose="020B0502020202020204" pitchFamily="34" charset="0"/>
                </a:rPr>
                <a:t>Tecnología</a:t>
              </a:r>
              <a:endParaRPr lang="es-CO" sz="1000" b="1" kern="1200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10 Forma libre"/>
            <p:cNvSpPr/>
            <p:nvPr/>
          </p:nvSpPr>
          <p:spPr>
            <a:xfrm>
              <a:off x="4698126" y="2362088"/>
              <a:ext cx="1356390" cy="3013648"/>
            </a:xfrm>
            <a:custGeom>
              <a:avLst/>
              <a:gdLst>
                <a:gd name="connsiteX0" fmla="*/ 0 w 1356390"/>
                <a:gd name="connsiteY0" fmla="*/ 0 h 3013648"/>
                <a:gd name="connsiteX1" fmla="*/ 791228 w 1356390"/>
                <a:gd name="connsiteY1" fmla="*/ 0 h 3013648"/>
                <a:gd name="connsiteX2" fmla="*/ 791228 w 1356390"/>
                <a:gd name="connsiteY2" fmla="*/ 0 h 3013648"/>
                <a:gd name="connsiteX3" fmla="*/ 1130325 w 1356390"/>
                <a:gd name="connsiteY3" fmla="*/ 0 h 3013648"/>
                <a:gd name="connsiteX4" fmla="*/ 1356390 w 1356390"/>
                <a:gd name="connsiteY4" fmla="*/ 0 h 3013648"/>
                <a:gd name="connsiteX5" fmla="*/ 1356390 w 1356390"/>
                <a:gd name="connsiteY5" fmla="*/ 1757961 h 3013648"/>
                <a:gd name="connsiteX6" fmla="*/ 1525939 w 1356390"/>
                <a:gd name="connsiteY6" fmla="*/ 2134567 h 3013648"/>
                <a:gd name="connsiteX7" fmla="*/ 1356390 w 1356390"/>
                <a:gd name="connsiteY7" fmla="*/ 2511373 h 3013648"/>
                <a:gd name="connsiteX8" fmla="*/ 1356390 w 1356390"/>
                <a:gd name="connsiteY8" fmla="*/ 3013648 h 3013648"/>
                <a:gd name="connsiteX9" fmla="*/ 1130325 w 1356390"/>
                <a:gd name="connsiteY9" fmla="*/ 3013648 h 3013648"/>
                <a:gd name="connsiteX10" fmla="*/ 791228 w 1356390"/>
                <a:gd name="connsiteY10" fmla="*/ 3013648 h 3013648"/>
                <a:gd name="connsiteX11" fmla="*/ 791228 w 1356390"/>
                <a:gd name="connsiteY11" fmla="*/ 3013648 h 3013648"/>
                <a:gd name="connsiteX12" fmla="*/ 0 w 1356390"/>
                <a:gd name="connsiteY12" fmla="*/ 3013648 h 3013648"/>
                <a:gd name="connsiteX13" fmla="*/ 0 w 1356390"/>
                <a:gd name="connsiteY13" fmla="*/ 2511373 h 3013648"/>
                <a:gd name="connsiteX14" fmla="*/ 0 w 1356390"/>
                <a:gd name="connsiteY14" fmla="*/ 1757961 h 3013648"/>
                <a:gd name="connsiteX15" fmla="*/ 0 w 1356390"/>
                <a:gd name="connsiteY15" fmla="*/ 1757961 h 3013648"/>
                <a:gd name="connsiteX16" fmla="*/ 0 w 1356390"/>
                <a:gd name="connsiteY16" fmla="*/ 0 h 30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6390" h="3013648">
                  <a:moveTo>
                    <a:pt x="0" y="0"/>
                  </a:moveTo>
                  <a:lnTo>
                    <a:pt x="791228" y="0"/>
                  </a:lnTo>
                  <a:lnTo>
                    <a:pt x="791228" y="0"/>
                  </a:lnTo>
                  <a:lnTo>
                    <a:pt x="1130325" y="0"/>
                  </a:lnTo>
                  <a:lnTo>
                    <a:pt x="1356390" y="0"/>
                  </a:lnTo>
                  <a:lnTo>
                    <a:pt x="1356390" y="1757961"/>
                  </a:lnTo>
                  <a:lnTo>
                    <a:pt x="1525939" y="2134567"/>
                  </a:lnTo>
                  <a:lnTo>
                    <a:pt x="1356390" y="2511373"/>
                  </a:lnTo>
                  <a:lnTo>
                    <a:pt x="1356390" y="3013648"/>
                  </a:lnTo>
                  <a:lnTo>
                    <a:pt x="1130325" y="3013648"/>
                  </a:lnTo>
                  <a:lnTo>
                    <a:pt x="791228" y="3013648"/>
                  </a:lnTo>
                  <a:lnTo>
                    <a:pt x="791228" y="3013648"/>
                  </a:lnTo>
                  <a:lnTo>
                    <a:pt x="0" y="3013648"/>
                  </a:lnTo>
                  <a:lnTo>
                    <a:pt x="0" y="2511373"/>
                  </a:lnTo>
                  <a:lnTo>
                    <a:pt x="0" y="1757961"/>
                  </a:lnTo>
                  <a:lnTo>
                    <a:pt x="0" y="1757961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939" tIns="31750" rIns="31749" bIns="31750" numCol="1" spcCol="1270" anchor="t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Definición.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Establecimiento de los lineamientos operativos de la solución.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b="0" kern="1200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Resultados.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Modelo de operación de cada una de las verticales de la solución.</a:t>
              </a:r>
              <a:endParaRPr lang="es-CO" sz="1000" b="0" kern="12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11 Forma libre"/>
            <p:cNvSpPr/>
            <p:nvPr/>
          </p:nvSpPr>
          <p:spPr>
            <a:xfrm>
              <a:off x="4698126" y="1719775"/>
              <a:ext cx="1356390" cy="645550"/>
            </a:xfrm>
            <a:custGeom>
              <a:avLst/>
              <a:gdLst>
                <a:gd name="connsiteX0" fmla="*/ 0 w 1356390"/>
                <a:gd name="connsiteY0" fmla="*/ 0 h 645550"/>
                <a:gd name="connsiteX1" fmla="*/ 1356390 w 1356390"/>
                <a:gd name="connsiteY1" fmla="*/ 0 h 645550"/>
                <a:gd name="connsiteX2" fmla="*/ 1356390 w 1356390"/>
                <a:gd name="connsiteY2" fmla="*/ 645550 h 645550"/>
                <a:gd name="connsiteX3" fmla="*/ 0 w 1356390"/>
                <a:gd name="connsiteY3" fmla="*/ 645550 h 645550"/>
                <a:gd name="connsiteX4" fmla="*/ 0 w 1356390"/>
                <a:gd name="connsiteY4" fmla="*/ 0 h 64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90" h="645550">
                  <a:moveTo>
                    <a:pt x="0" y="0"/>
                  </a:moveTo>
                  <a:lnTo>
                    <a:pt x="1356390" y="0"/>
                  </a:lnTo>
                  <a:lnTo>
                    <a:pt x="1356390" y="645550"/>
                  </a:lnTo>
                  <a:lnTo>
                    <a:pt x="0" y="645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203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latin typeface="Century Gothic" panose="020B0502020202020204" pitchFamily="34" charset="0"/>
                </a:rPr>
                <a:t>Operación</a:t>
              </a:r>
              <a:endParaRPr lang="es-CO" sz="1000" b="1" kern="1200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12 Forma libre"/>
            <p:cNvSpPr/>
            <p:nvPr/>
          </p:nvSpPr>
          <p:spPr>
            <a:xfrm>
              <a:off x="3342548" y="2362088"/>
              <a:ext cx="1356390" cy="2798156"/>
            </a:xfrm>
            <a:custGeom>
              <a:avLst/>
              <a:gdLst>
                <a:gd name="connsiteX0" fmla="*/ 0 w 1356390"/>
                <a:gd name="connsiteY0" fmla="*/ 0 h 2798156"/>
                <a:gd name="connsiteX1" fmla="*/ 791228 w 1356390"/>
                <a:gd name="connsiteY1" fmla="*/ 0 h 2798156"/>
                <a:gd name="connsiteX2" fmla="*/ 791228 w 1356390"/>
                <a:gd name="connsiteY2" fmla="*/ 0 h 2798156"/>
                <a:gd name="connsiteX3" fmla="*/ 1130325 w 1356390"/>
                <a:gd name="connsiteY3" fmla="*/ 0 h 2798156"/>
                <a:gd name="connsiteX4" fmla="*/ 1356390 w 1356390"/>
                <a:gd name="connsiteY4" fmla="*/ 0 h 2798156"/>
                <a:gd name="connsiteX5" fmla="*/ 1356390 w 1356390"/>
                <a:gd name="connsiteY5" fmla="*/ 1632258 h 2798156"/>
                <a:gd name="connsiteX6" fmla="*/ 1525939 w 1356390"/>
                <a:gd name="connsiteY6" fmla="*/ 1981934 h 2798156"/>
                <a:gd name="connsiteX7" fmla="*/ 1356390 w 1356390"/>
                <a:gd name="connsiteY7" fmla="*/ 2331797 h 2798156"/>
                <a:gd name="connsiteX8" fmla="*/ 1356390 w 1356390"/>
                <a:gd name="connsiteY8" fmla="*/ 2798156 h 2798156"/>
                <a:gd name="connsiteX9" fmla="*/ 1130325 w 1356390"/>
                <a:gd name="connsiteY9" fmla="*/ 2798156 h 2798156"/>
                <a:gd name="connsiteX10" fmla="*/ 791228 w 1356390"/>
                <a:gd name="connsiteY10" fmla="*/ 2798156 h 2798156"/>
                <a:gd name="connsiteX11" fmla="*/ 791228 w 1356390"/>
                <a:gd name="connsiteY11" fmla="*/ 2798156 h 2798156"/>
                <a:gd name="connsiteX12" fmla="*/ 0 w 1356390"/>
                <a:gd name="connsiteY12" fmla="*/ 2798156 h 2798156"/>
                <a:gd name="connsiteX13" fmla="*/ 0 w 1356390"/>
                <a:gd name="connsiteY13" fmla="*/ 2331797 h 2798156"/>
                <a:gd name="connsiteX14" fmla="*/ 0 w 1356390"/>
                <a:gd name="connsiteY14" fmla="*/ 1632258 h 2798156"/>
                <a:gd name="connsiteX15" fmla="*/ 0 w 1356390"/>
                <a:gd name="connsiteY15" fmla="*/ 1632258 h 2798156"/>
                <a:gd name="connsiteX16" fmla="*/ 0 w 1356390"/>
                <a:gd name="connsiteY16" fmla="*/ 0 h 279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6390" h="2798156">
                  <a:moveTo>
                    <a:pt x="0" y="0"/>
                  </a:moveTo>
                  <a:lnTo>
                    <a:pt x="791228" y="0"/>
                  </a:lnTo>
                  <a:lnTo>
                    <a:pt x="791228" y="0"/>
                  </a:lnTo>
                  <a:lnTo>
                    <a:pt x="1130325" y="0"/>
                  </a:lnTo>
                  <a:lnTo>
                    <a:pt x="1356390" y="0"/>
                  </a:lnTo>
                  <a:lnTo>
                    <a:pt x="1356390" y="1632258"/>
                  </a:lnTo>
                  <a:lnTo>
                    <a:pt x="1525939" y="1981934"/>
                  </a:lnTo>
                  <a:lnTo>
                    <a:pt x="1356390" y="2331797"/>
                  </a:lnTo>
                  <a:lnTo>
                    <a:pt x="1356390" y="2798156"/>
                  </a:lnTo>
                  <a:lnTo>
                    <a:pt x="1130325" y="2798156"/>
                  </a:lnTo>
                  <a:lnTo>
                    <a:pt x="791228" y="2798156"/>
                  </a:lnTo>
                  <a:lnTo>
                    <a:pt x="791228" y="2798156"/>
                  </a:lnTo>
                  <a:lnTo>
                    <a:pt x="0" y="2798156"/>
                  </a:lnTo>
                  <a:lnTo>
                    <a:pt x="0" y="2331797"/>
                  </a:lnTo>
                  <a:lnTo>
                    <a:pt x="0" y="1632258"/>
                  </a:lnTo>
                  <a:lnTo>
                    <a:pt x="0" y="163225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812" tIns="31750" rIns="26876" bIns="31750" numCol="1" spcCol="1270" anchor="t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Definición.</a:t>
              </a:r>
            </a:p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Estructuración de todos los aspectos base de negocio de la solución.</a:t>
              </a:r>
            </a:p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kern="1200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Resultados.</a:t>
              </a:r>
            </a:p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Modelos base de la solución y los modelos de negocio de la misma.</a:t>
              </a:r>
            </a:p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b="0" kern="1200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kern="1200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kern="12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13 Forma libre"/>
            <p:cNvSpPr/>
            <p:nvPr/>
          </p:nvSpPr>
          <p:spPr>
            <a:xfrm>
              <a:off x="3342548" y="1823821"/>
              <a:ext cx="1356390" cy="538267"/>
            </a:xfrm>
            <a:custGeom>
              <a:avLst/>
              <a:gdLst>
                <a:gd name="connsiteX0" fmla="*/ 0 w 1356390"/>
                <a:gd name="connsiteY0" fmla="*/ 0 h 538267"/>
                <a:gd name="connsiteX1" fmla="*/ 1356390 w 1356390"/>
                <a:gd name="connsiteY1" fmla="*/ 0 h 538267"/>
                <a:gd name="connsiteX2" fmla="*/ 1356390 w 1356390"/>
                <a:gd name="connsiteY2" fmla="*/ 538267 h 538267"/>
                <a:gd name="connsiteX3" fmla="*/ 0 w 1356390"/>
                <a:gd name="connsiteY3" fmla="*/ 538267 h 538267"/>
                <a:gd name="connsiteX4" fmla="*/ 0 w 1356390"/>
                <a:gd name="connsiteY4" fmla="*/ 0 h 53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90" h="538267">
                  <a:moveTo>
                    <a:pt x="0" y="0"/>
                  </a:moveTo>
                  <a:lnTo>
                    <a:pt x="1356390" y="0"/>
                  </a:lnTo>
                  <a:lnTo>
                    <a:pt x="1356390" y="538267"/>
                  </a:lnTo>
                  <a:lnTo>
                    <a:pt x="0" y="538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203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latin typeface="Century Gothic" panose="020B0502020202020204" pitchFamily="34" charset="0"/>
                </a:rPr>
                <a:t>Negocio</a:t>
              </a:r>
              <a:endParaRPr lang="es-CO" sz="1000" b="1" kern="1200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14 Forma libre"/>
            <p:cNvSpPr/>
            <p:nvPr/>
          </p:nvSpPr>
          <p:spPr>
            <a:xfrm>
              <a:off x="1986157" y="2362088"/>
              <a:ext cx="1356390" cy="2583127"/>
            </a:xfrm>
            <a:custGeom>
              <a:avLst/>
              <a:gdLst>
                <a:gd name="connsiteX0" fmla="*/ 0 w 1356390"/>
                <a:gd name="connsiteY0" fmla="*/ 0 h 2583127"/>
                <a:gd name="connsiteX1" fmla="*/ 791228 w 1356390"/>
                <a:gd name="connsiteY1" fmla="*/ 0 h 2583127"/>
                <a:gd name="connsiteX2" fmla="*/ 791228 w 1356390"/>
                <a:gd name="connsiteY2" fmla="*/ 0 h 2583127"/>
                <a:gd name="connsiteX3" fmla="*/ 1130325 w 1356390"/>
                <a:gd name="connsiteY3" fmla="*/ 0 h 2583127"/>
                <a:gd name="connsiteX4" fmla="*/ 1356390 w 1356390"/>
                <a:gd name="connsiteY4" fmla="*/ 0 h 2583127"/>
                <a:gd name="connsiteX5" fmla="*/ 1356390 w 1356390"/>
                <a:gd name="connsiteY5" fmla="*/ 1506824 h 2583127"/>
                <a:gd name="connsiteX6" fmla="*/ 1525939 w 1356390"/>
                <a:gd name="connsiteY6" fmla="*/ 1829629 h 2583127"/>
                <a:gd name="connsiteX7" fmla="*/ 1356390 w 1356390"/>
                <a:gd name="connsiteY7" fmla="*/ 2152606 h 2583127"/>
                <a:gd name="connsiteX8" fmla="*/ 1356390 w 1356390"/>
                <a:gd name="connsiteY8" fmla="*/ 2583127 h 2583127"/>
                <a:gd name="connsiteX9" fmla="*/ 1130325 w 1356390"/>
                <a:gd name="connsiteY9" fmla="*/ 2583127 h 2583127"/>
                <a:gd name="connsiteX10" fmla="*/ 791228 w 1356390"/>
                <a:gd name="connsiteY10" fmla="*/ 2583127 h 2583127"/>
                <a:gd name="connsiteX11" fmla="*/ 791228 w 1356390"/>
                <a:gd name="connsiteY11" fmla="*/ 2583127 h 2583127"/>
                <a:gd name="connsiteX12" fmla="*/ 0 w 1356390"/>
                <a:gd name="connsiteY12" fmla="*/ 2583127 h 2583127"/>
                <a:gd name="connsiteX13" fmla="*/ 0 w 1356390"/>
                <a:gd name="connsiteY13" fmla="*/ 2152606 h 2583127"/>
                <a:gd name="connsiteX14" fmla="*/ 0 w 1356390"/>
                <a:gd name="connsiteY14" fmla="*/ 1506824 h 2583127"/>
                <a:gd name="connsiteX15" fmla="*/ 0 w 1356390"/>
                <a:gd name="connsiteY15" fmla="*/ 1506824 h 2583127"/>
                <a:gd name="connsiteX16" fmla="*/ 0 w 1356390"/>
                <a:gd name="connsiteY16" fmla="*/ 0 h 258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6390" h="2583127">
                  <a:moveTo>
                    <a:pt x="0" y="0"/>
                  </a:moveTo>
                  <a:lnTo>
                    <a:pt x="791228" y="0"/>
                  </a:lnTo>
                  <a:lnTo>
                    <a:pt x="791228" y="0"/>
                  </a:lnTo>
                  <a:lnTo>
                    <a:pt x="1130325" y="0"/>
                  </a:lnTo>
                  <a:lnTo>
                    <a:pt x="1356390" y="0"/>
                  </a:lnTo>
                  <a:lnTo>
                    <a:pt x="1356390" y="1506824"/>
                  </a:lnTo>
                  <a:lnTo>
                    <a:pt x="1525939" y="1829629"/>
                  </a:lnTo>
                  <a:lnTo>
                    <a:pt x="1356390" y="2152606"/>
                  </a:lnTo>
                  <a:lnTo>
                    <a:pt x="1356390" y="2583127"/>
                  </a:lnTo>
                  <a:lnTo>
                    <a:pt x="1130325" y="2583127"/>
                  </a:lnTo>
                  <a:lnTo>
                    <a:pt x="791228" y="2583127"/>
                  </a:lnTo>
                  <a:lnTo>
                    <a:pt x="791228" y="2583127"/>
                  </a:lnTo>
                  <a:lnTo>
                    <a:pt x="0" y="2583127"/>
                  </a:lnTo>
                  <a:lnTo>
                    <a:pt x="0" y="2152606"/>
                  </a:lnTo>
                  <a:lnTo>
                    <a:pt x="0" y="1506824"/>
                  </a:lnTo>
                  <a:lnTo>
                    <a:pt x="0" y="150682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939" tIns="31750" rIns="31749" bIns="31750" numCol="1" spcCol="1270" anchor="t" anchorCtr="0">
              <a:noAutofit/>
            </a:bodyPr>
            <a:lstStyle/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Definición.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Planificación, gestión,  seguimiento y control del proyecto.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1000" kern="1200" dirty="0" smtClean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Resultados.</a:t>
              </a:r>
            </a:p>
            <a:p>
              <a:pPr lvl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kern="1200" dirty="0" smtClean="0">
                  <a:solidFill>
                    <a:schemeClr val="tx1"/>
                  </a:solidFill>
                  <a:latin typeface="Century Gothic" panose="020B0502020202020204" pitchFamily="34" charset="0"/>
                </a:rPr>
                <a:t>integración de todos los frentes y la generación de los modelos de negocio de la solución.</a:t>
              </a:r>
              <a:endParaRPr lang="es-CO" sz="1000" kern="12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15 Forma libre"/>
            <p:cNvSpPr/>
            <p:nvPr/>
          </p:nvSpPr>
          <p:spPr>
            <a:xfrm>
              <a:off x="1986157" y="1931567"/>
              <a:ext cx="1356390" cy="430521"/>
            </a:xfrm>
            <a:custGeom>
              <a:avLst/>
              <a:gdLst>
                <a:gd name="connsiteX0" fmla="*/ 0 w 1356390"/>
                <a:gd name="connsiteY0" fmla="*/ 0 h 430521"/>
                <a:gd name="connsiteX1" fmla="*/ 1356390 w 1356390"/>
                <a:gd name="connsiteY1" fmla="*/ 0 h 430521"/>
                <a:gd name="connsiteX2" fmla="*/ 1356390 w 1356390"/>
                <a:gd name="connsiteY2" fmla="*/ 430521 h 430521"/>
                <a:gd name="connsiteX3" fmla="*/ 0 w 1356390"/>
                <a:gd name="connsiteY3" fmla="*/ 430521 h 430521"/>
                <a:gd name="connsiteX4" fmla="*/ 0 w 1356390"/>
                <a:gd name="connsiteY4" fmla="*/ 0 h 43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90" h="430521">
                  <a:moveTo>
                    <a:pt x="0" y="0"/>
                  </a:moveTo>
                  <a:lnTo>
                    <a:pt x="1356390" y="0"/>
                  </a:lnTo>
                  <a:lnTo>
                    <a:pt x="1356390" y="430521"/>
                  </a:lnTo>
                  <a:lnTo>
                    <a:pt x="0" y="430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203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000" b="1" kern="1200" dirty="0" smtClean="0">
                  <a:latin typeface="Century Gothic" panose="020B0502020202020204" pitchFamily="34" charset="0"/>
                </a:rPr>
                <a:t>Gestión del Proyecto</a:t>
              </a:r>
              <a:endParaRPr lang="es-CO" sz="1000" b="1" kern="12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7" name="TextBox 18"/>
          <p:cNvSpPr txBox="1"/>
          <p:nvPr/>
        </p:nvSpPr>
        <p:spPr>
          <a:xfrm>
            <a:off x="398768" y="364153"/>
            <a:ext cx="967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FRENTES DE TRABAJO DEL PROYECTO (1)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550590" y="2086719"/>
            <a:ext cx="5688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El Frente de Gestión del proyecto es el encargado de la gestión transversal del proyecto, su función principal es la estructuración, gestión y seguimiento a las actividades, así como el encargado de la integración de todos los componentes del modelo de negocio de la solución de Smart Cities.</a:t>
            </a:r>
          </a:p>
          <a:p>
            <a:pPr algn="just"/>
            <a:endParaRPr lang="es-CO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just"/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El responsable de este frente es el gerente de proyecto de la solución.</a:t>
            </a: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432695" y="1561053"/>
            <a:ext cx="2104783" cy="351747"/>
          </a:xfrm>
          <a:prstGeom prst="rect">
            <a:avLst/>
          </a:prstGeom>
          <a:solidFill>
            <a:srgbClr val="102031"/>
          </a:solidFill>
          <a:ln w="3175">
            <a:noFill/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Gestión del Proyecto</a:t>
            </a:r>
          </a:p>
        </p:txBody>
      </p:sp>
      <p:sp>
        <p:nvSpPr>
          <p:cNvPr id="5" name="4 Rectángulo"/>
          <p:cNvSpPr/>
          <p:nvPr/>
        </p:nvSpPr>
        <p:spPr>
          <a:xfrm>
            <a:off x="8302424" y="2044377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Gestión de tiempos, recursos, calidad y riesgos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6 Conector angular"/>
          <p:cNvCxnSpPr>
            <a:stCxn id="4" idx="1"/>
            <a:endCxn id="5" idx="1"/>
          </p:cNvCxnSpPr>
          <p:nvPr/>
        </p:nvCxnSpPr>
        <p:spPr>
          <a:xfrm rot="10800000" flipV="1">
            <a:off x="8302426" y="1736926"/>
            <a:ext cx="130270" cy="483324"/>
          </a:xfrm>
          <a:prstGeom prst="bentConnector3">
            <a:avLst>
              <a:gd name="adj1" fmla="val 333946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8302424" y="2460066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Gestión de comunicaciones y contactos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8302424" y="2875754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Gestión del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proceso de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investigación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8302424" y="3291444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Elaboración del modelo de negocio para la solución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8302424" y="3707132"/>
            <a:ext cx="2365321" cy="425614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Elaboración de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modelos 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de negocio para los módulos de la solución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8302424" y="4196689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Articular todos los elementos de la </a:t>
            </a:r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solución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12 Conector angular"/>
          <p:cNvCxnSpPr>
            <a:stCxn id="4" idx="1"/>
            <a:endCxn id="8" idx="1"/>
          </p:cNvCxnSpPr>
          <p:nvPr/>
        </p:nvCxnSpPr>
        <p:spPr>
          <a:xfrm rot="10800000" flipV="1">
            <a:off x="8302426" y="1736926"/>
            <a:ext cx="130270" cy="899013"/>
          </a:xfrm>
          <a:prstGeom prst="bentConnector3">
            <a:avLst>
              <a:gd name="adj1" fmla="val 333946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4" idx="1"/>
            <a:endCxn id="9" idx="1"/>
          </p:cNvCxnSpPr>
          <p:nvPr/>
        </p:nvCxnSpPr>
        <p:spPr>
          <a:xfrm rot="10800000" flipV="1">
            <a:off x="8302426" y="1736926"/>
            <a:ext cx="130270" cy="1314702"/>
          </a:xfrm>
          <a:prstGeom prst="bentConnector3">
            <a:avLst>
              <a:gd name="adj1" fmla="val 333946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angular"/>
          <p:cNvCxnSpPr>
            <a:stCxn id="4" idx="1"/>
            <a:endCxn id="10" idx="1"/>
          </p:cNvCxnSpPr>
          <p:nvPr/>
        </p:nvCxnSpPr>
        <p:spPr>
          <a:xfrm rot="10800000" flipV="1">
            <a:off x="8302426" y="1736926"/>
            <a:ext cx="130270" cy="1730391"/>
          </a:xfrm>
          <a:prstGeom prst="bentConnector3">
            <a:avLst>
              <a:gd name="adj1" fmla="val 333946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angular"/>
          <p:cNvCxnSpPr>
            <a:stCxn id="4" idx="1"/>
            <a:endCxn id="11" idx="1"/>
          </p:cNvCxnSpPr>
          <p:nvPr/>
        </p:nvCxnSpPr>
        <p:spPr>
          <a:xfrm rot="10800000" flipV="1">
            <a:off x="8302426" y="1736926"/>
            <a:ext cx="130270" cy="2183013"/>
          </a:xfrm>
          <a:prstGeom prst="bentConnector3">
            <a:avLst>
              <a:gd name="adj1" fmla="val 333946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angular"/>
          <p:cNvCxnSpPr>
            <a:stCxn id="4" idx="1"/>
            <a:endCxn id="12" idx="1"/>
          </p:cNvCxnSpPr>
          <p:nvPr/>
        </p:nvCxnSpPr>
        <p:spPr>
          <a:xfrm rot="10800000" flipV="1">
            <a:off x="8302426" y="1736926"/>
            <a:ext cx="130270" cy="2635636"/>
          </a:xfrm>
          <a:prstGeom prst="bentConnector3">
            <a:avLst>
              <a:gd name="adj1" fmla="val 333946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Rectángulo"/>
          <p:cNvSpPr/>
          <p:nvPr/>
        </p:nvSpPr>
        <p:spPr>
          <a:xfrm>
            <a:off x="8432693" y="4670848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Gestión del Proyecto</a:t>
            </a:r>
            <a:endParaRPr lang="es-CO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8327454" y="915502"/>
            <a:ext cx="2315261" cy="425614"/>
          </a:xfrm>
          <a:prstGeom prst="rect">
            <a:avLst/>
          </a:prstGeom>
          <a:solidFill>
            <a:srgbClr val="102031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FRENTE DE</a:t>
            </a:r>
          </a:p>
          <a:p>
            <a:pPr algn="ctr"/>
            <a:r>
              <a:rPr lang="es-CO" sz="1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GESTION DEL PROYECTO</a:t>
            </a:r>
          </a:p>
        </p:txBody>
      </p:sp>
      <p:cxnSp>
        <p:nvCxnSpPr>
          <p:cNvPr id="20" name="19 Conector recto"/>
          <p:cNvCxnSpPr>
            <a:stCxn id="19" idx="2"/>
            <a:endCxn id="4" idx="0"/>
          </p:cNvCxnSpPr>
          <p:nvPr/>
        </p:nvCxnSpPr>
        <p:spPr>
          <a:xfrm>
            <a:off x="9485086" y="1341116"/>
            <a:ext cx="1" cy="21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angular"/>
          <p:cNvCxnSpPr>
            <a:stCxn id="4" idx="3"/>
            <a:endCxn id="18" idx="3"/>
          </p:cNvCxnSpPr>
          <p:nvPr/>
        </p:nvCxnSpPr>
        <p:spPr>
          <a:xfrm flipH="1">
            <a:off x="10537477" y="1736926"/>
            <a:ext cx="1" cy="3221536"/>
          </a:xfrm>
          <a:prstGeom prst="bentConnector3">
            <a:avLst>
              <a:gd name="adj1" fmla="val -228600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2"/>
          <p:cNvSpPr txBox="1"/>
          <p:nvPr/>
        </p:nvSpPr>
        <p:spPr>
          <a:xfrm>
            <a:off x="5322902" y="3459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574432" y="1341116"/>
            <a:ext cx="700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FRENTE DE GESTION DEL PROYECTO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5223871" y="200515"/>
            <a:ext cx="25231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Gustavo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228844" y="1002943"/>
            <a:ext cx="5688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Explicar con una breve descripción y a nivel gráfico las principales actividades del frente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Indicar a nivel descriptivo y gráfico los entregables y/o resultados obtenidos al ejecutar estas actividades </a:t>
            </a:r>
          </a:p>
        </p:txBody>
      </p:sp>
      <p:sp>
        <p:nvSpPr>
          <p:cNvPr id="4" name="TextBox 23"/>
          <p:cNvSpPr txBox="1"/>
          <p:nvPr/>
        </p:nvSpPr>
        <p:spPr>
          <a:xfrm>
            <a:off x="252687" y="257340"/>
            <a:ext cx="5664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 DEL FRENTE DE GESTION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38667" y="2311400"/>
            <a:ext cx="11514666" cy="3293531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7958605" y="926869"/>
            <a:ext cx="25231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Gustavo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5188638" y="1106496"/>
            <a:ext cx="2315261" cy="425614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FRENTE </a:t>
            </a:r>
            <a:r>
              <a:rPr lang="es-CO" sz="1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 NEGOCIO</a:t>
            </a:r>
            <a:endParaRPr lang="es-CO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883471" y="1755614"/>
            <a:ext cx="2104783" cy="351747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solidFill>
                  <a:schemeClr val="tx1"/>
                </a:solidFill>
                <a:latin typeface="Century Gothic" panose="020B0502020202020204" pitchFamily="34" charset="0"/>
              </a:rPr>
              <a:t>Investigación</a:t>
            </a:r>
          </a:p>
        </p:txBody>
      </p:sp>
      <p:cxnSp>
        <p:nvCxnSpPr>
          <p:cNvPr id="5" name="4 Conector angular"/>
          <p:cNvCxnSpPr>
            <a:stCxn id="4" idx="1"/>
            <a:endCxn id="20" idx="1"/>
          </p:cNvCxnSpPr>
          <p:nvPr/>
        </p:nvCxnSpPr>
        <p:spPr>
          <a:xfrm rot="10800000" flipV="1">
            <a:off x="1753199" y="1931487"/>
            <a:ext cx="130271" cy="488892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1753199" y="2640068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Identificación </a:t>
            </a:r>
            <a:r>
              <a:rPr lang="es-CO" sz="9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grl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. de </a:t>
            </a:r>
            <a:r>
              <a:rPr lang="es-CO" sz="9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func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. de los módulos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753199" y="3035629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Marco Legal</a:t>
            </a:r>
          </a:p>
        </p:txBody>
      </p:sp>
      <p:sp>
        <p:nvSpPr>
          <p:cNvPr id="9" name="8 Rectángulo"/>
          <p:cNvSpPr/>
          <p:nvPr/>
        </p:nvSpPr>
        <p:spPr>
          <a:xfrm>
            <a:off x="1753199" y="3431192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Entes que intervienen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1753199" y="3826754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Apps para la solución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753199" y="4222316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Fuentes de Financiación de SC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1753199" y="4617878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Análisis de Planes</a:t>
            </a:r>
          </a:p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de Gobierno</a:t>
            </a:r>
          </a:p>
        </p:txBody>
      </p:sp>
      <p:cxnSp>
        <p:nvCxnSpPr>
          <p:cNvPr id="13" name="12 Conector angular"/>
          <p:cNvCxnSpPr>
            <a:stCxn id="4" idx="1"/>
            <a:endCxn id="7" idx="1"/>
          </p:cNvCxnSpPr>
          <p:nvPr/>
        </p:nvCxnSpPr>
        <p:spPr>
          <a:xfrm rot="10800000" flipV="1">
            <a:off x="1753199" y="1931487"/>
            <a:ext cx="130271" cy="884454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4" idx="1"/>
            <a:endCxn id="8" idx="1"/>
          </p:cNvCxnSpPr>
          <p:nvPr/>
        </p:nvCxnSpPr>
        <p:spPr>
          <a:xfrm rot="10800000" flipV="1">
            <a:off x="1753199" y="1931487"/>
            <a:ext cx="130271" cy="1280016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angular"/>
          <p:cNvCxnSpPr>
            <a:stCxn id="4" idx="1"/>
            <a:endCxn id="9" idx="1"/>
          </p:cNvCxnSpPr>
          <p:nvPr/>
        </p:nvCxnSpPr>
        <p:spPr>
          <a:xfrm rot="10800000" flipV="1">
            <a:off x="1753199" y="1931487"/>
            <a:ext cx="130271" cy="1675578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angular"/>
          <p:cNvCxnSpPr>
            <a:stCxn id="4" idx="1"/>
            <a:endCxn id="10" idx="1"/>
          </p:cNvCxnSpPr>
          <p:nvPr/>
        </p:nvCxnSpPr>
        <p:spPr>
          <a:xfrm rot="10800000" flipV="1">
            <a:off x="1753199" y="1931487"/>
            <a:ext cx="130271" cy="2071140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angular"/>
          <p:cNvCxnSpPr>
            <a:stCxn id="4" idx="1"/>
            <a:endCxn id="11" idx="1"/>
          </p:cNvCxnSpPr>
          <p:nvPr/>
        </p:nvCxnSpPr>
        <p:spPr>
          <a:xfrm rot="10800000" flipV="1">
            <a:off x="1753199" y="1931487"/>
            <a:ext cx="130271" cy="2466702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angular"/>
          <p:cNvCxnSpPr>
            <a:stCxn id="4" idx="1"/>
            <a:endCxn id="12" idx="1"/>
          </p:cNvCxnSpPr>
          <p:nvPr/>
        </p:nvCxnSpPr>
        <p:spPr>
          <a:xfrm rot="10800000" flipV="1">
            <a:off x="1753199" y="1931487"/>
            <a:ext cx="130271" cy="2862264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1862967" y="5119282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Conocimiento general de SC a nivel nacional e internacional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1753199" y="2244506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Identificación </a:t>
            </a:r>
            <a:r>
              <a:rPr lang="es-CO" sz="9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grl</a:t>
            </a:r>
            <a:r>
              <a:rPr lang="es-CO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. de módulos de la solución</a:t>
            </a:r>
          </a:p>
        </p:txBody>
      </p:sp>
      <p:cxnSp>
        <p:nvCxnSpPr>
          <p:cNvPr id="21" name="20 Conector angular"/>
          <p:cNvCxnSpPr>
            <a:stCxn id="3" idx="1"/>
            <a:endCxn id="4" idx="0"/>
          </p:cNvCxnSpPr>
          <p:nvPr/>
        </p:nvCxnSpPr>
        <p:spPr>
          <a:xfrm rot="10800000" flipV="1">
            <a:off x="2935862" y="1319303"/>
            <a:ext cx="2252776" cy="436310"/>
          </a:xfrm>
          <a:prstGeom prst="bentConnector2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angular"/>
          <p:cNvCxnSpPr>
            <a:stCxn id="4" idx="3"/>
          </p:cNvCxnSpPr>
          <p:nvPr/>
        </p:nvCxnSpPr>
        <p:spPr>
          <a:xfrm>
            <a:off x="3988254" y="1931487"/>
            <a:ext cx="1" cy="3465572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Rectángulo"/>
          <p:cNvSpPr/>
          <p:nvPr/>
        </p:nvSpPr>
        <p:spPr>
          <a:xfrm>
            <a:off x="5293877" y="1755613"/>
            <a:ext cx="2104783" cy="351747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solidFill>
                  <a:schemeClr val="tx1"/>
                </a:solidFill>
                <a:latin typeface="Century Gothic" panose="020B0502020202020204" pitchFamily="34" charset="0"/>
              </a:rPr>
              <a:t>Modelos de la Solución</a:t>
            </a:r>
          </a:p>
        </p:txBody>
      </p:sp>
      <p:cxnSp>
        <p:nvCxnSpPr>
          <p:cNvPr id="24" name="23 Conector angular"/>
          <p:cNvCxnSpPr>
            <a:stCxn id="23" idx="1"/>
            <a:endCxn id="34" idx="1"/>
          </p:cNvCxnSpPr>
          <p:nvPr/>
        </p:nvCxnSpPr>
        <p:spPr>
          <a:xfrm rot="10800000" flipV="1">
            <a:off x="5163606" y="1931486"/>
            <a:ext cx="130271" cy="488892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163606" y="2640067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 de Operaciones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5163606" y="3035628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 de Integración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5163606" y="3431191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 de Comunicación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5163606" y="3826753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 de Financiación y Monetización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9" name="28 Conector angular"/>
          <p:cNvCxnSpPr>
            <a:stCxn id="23" idx="1"/>
            <a:endCxn id="25" idx="1"/>
          </p:cNvCxnSpPr>
          <p:nvPr/>
        </p:nvCxnSpPr>
        <p:spPr>
          <a:xfrm rot="10800000" flipV="1">
            <a:off x="5163606" y="1931486"/>
            <a:ext cx="130271" cy="884454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angular"/>
          <p:cNvCxnSpPr>
            <a:stCxn id="23" idx="1"/>
            <a:endCxn id="26" idx="1"/>
          </p:cNvCxnSpPr>
          <p:nvPr/>
        </p:nvCxnSpPr>
        <p:spPr>
          <a:xfrm rot="10800000" flipV="1">
            <a:off x="5163606" y="1931486"/>
            <a:ext cx="130271" cy="1280016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angular"/>
          <p:cNvCxnSpPr>
            <a:stCxn id="23" idx="1"/>
            <a:endCxn id="27" idx="1"/>
          </p:cNvCxnSpPr>
          <p:nvPr/>
        </p:nvCxnSpPr>
        <p:spPr>
          <a:xfrm rot="10800000" flipV="1">
            <a:off x="5163606" y="1931486"/>
            <a:ext cx="130271" cy="1675578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23" idx="1"/>
            <a:endCxn id="28" idx="1"/>
          </p:cNvCxnSpPr>
          <p:nvPr/>
        </p:nvCxnSpPr>
        <p:spPr>
          <a:xfrm rot="10800000" flipV="1">
            <a:off x="5163606" y="1931486"/>
            <a:ext cx="130271" cy="2071140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32 Rectángulo"/>
          <p:cNvSpPr/>
          <p:nvPr/>
        </p:nvSpPr>
        <p:spPr>
          <a:xfrm>
            <a:off x="5293879" y="4318347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Modelos base de la solución de Smart </a:t>
            </a:r>
            <a:r>
              <a:rPr lang="es-CO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C</a:t>
            </a:r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ities</a:t>
            </a:r>
            <a:endParaRPr lang="es-CO" sz="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5163606" y="2244505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 de Gobierno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5" name="34 Conector angular"/>
          <p:cNvCxnSpPr>
            <a:stCxn id="23" idx="3"/>
            <a:endCxn id="33" idx="3"/>
          </p:cNvCxnSpPr>
          <p:nvPr/>
        </p:nvCxnSpPr>
        <p:spPr>
          <a:xfrm>
            <a:off x="7398661" y="1931487"/>
            <a:ext cx="1" cy="2674475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>
            <a:stCxn id="3" idx="2"/>
            <a:endCxn id="23" idx="0"/>
          </p:cNvCxnSpPr>
          <p:nvPr/>
        </p:nvCxnSpPr>
        <p:spPr>
          <a:xfrm>
            <a:off x="6346269" y="1532110"/>
            <a:ext cx="0" cy="22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36 Rectángulo"/>
          <p:cNvSpPr/>
          <p:nvPr/>
        </p:nvSpPr>
        <p:spPr>
          <a:xfrm>
            <a:off x="8557115" y="1755612"/>
            <a:ext cx="2104783" cy="351747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Verticales de </a:t>
            </a:r>
            <a:r>
              <a:rPr lang="es-CO" sz="1000" dirty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</a:p>
        </p:txBody>
      </p:sp>
      <p:cxnSp>
        <p:nvCxnSpPr>
          <p:cNvPr id="38" name="37 Conector angular"/>
          <p:cNvCxnSpPr>
            <a:stCxn id="37" idx="1"/>
            <a:endCxn id="44" idx="1"/>
          </p:cNvCxnSpPr>
          <p:nvPr/>
        </p:nvCxnSpPr>
        <p:spPr>
          <a:xfrm rot="10800000" flipV="1">
            <a:off x="8426843" y="1931485"/>
            <a:ext cx="130271" cy="488892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"/>
          <p:cNvSpPr/>
          <p:nvPr/>
        </p:nvSpPr>
        <p:spPr>
          <a:xfrm>
            <a:off x="8426844" y="2640066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Funcionalidades o Servicios de las verticales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39 Rectángulo"/>
          <p:cNvSpPr/>
          <p:nvPr/>
        </p:nvSpPr>
        <p:spPr>
          <a:xfrm>
            <a:off x="8426844" y="3035628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Apss de las Funcionalidades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1" name="40 Conector angular"/>
          <p:cNvCxnSpPr>
            <a:stCxn id="37" idx="1"/>
            <a:endCxn id="39" idx="1"/>
          </p:cNvCxnSpPr>
          <p:nvPr/>
        </p:nvCxnSpPr>
        <p:spPr>
          <a:xfrm rot="10800000" flipV="1">
            <a:off x="8426843" y="1931485"/>
            <a:ext cx="130271" cy="884454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37" idx="1"/>
            <a:endCxn id="40" idx="1"/>
          </p:cNvCxnSpPr>
          <p:nvPr/>
        </p:nvCxnSpPr>
        <p:spPr>
          <a:xfrm rot="10800000" flipV="1">
            <a:off x="8426843" y="1931485"/>
            <a:ext cx="130271" cy="1280016"/>
          </a:xfrm>
          <a:prstGeom prst="bentConnector3">
            <a:avLst>
              <a:gd name="adj1" fmla="val 333943"/>
            </a:avLst>
          </a:prstGeom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Rectángulo"/>
          <p:cNvSpPr/>
          <p:nvPr/>
        </p:nvSpPr>
        <p:spPr>
          <a:xfrm>
            <a:off x="8557117" y="3542357"/>
            <a:ext cx="2104783" cy="5752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Definición de los módulos y funcionalidades de las verticales de la solución</a:t>
            </a:r>
            <a:endParaRPr lang="es-CO" sz="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43 Rectángulo"/>
          <p:cNvSpPr/>
          <p:nvPr/>
        </p:nvSpPr>
        <p:spPr>
          <a:xfrm>
            <a:off x="8426844" y="2244504"/>
            <a:ext cx="2365321" cy="351747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Verticales de la Solución</a:t>
            </a:r>
            <a:endParaRPr lang="es-CO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5" name="44 Conector angular"/>
          <p:cNvCxnSpPr>
            <a:stCxn id="37" idx="3"/>
            <a:endCxn id="43" idx="3"/>
          </p:cNvCxnSpPr>
          <p:nvPr/>
        </p:nvCxnSpPr>
        <p:spPr>
          <a:xfrm>
            <a:off x="10661899" y="1931485"/>
            <a:ext cx="1" cy="1898486"/>
          </a:xfrm>
          <a:prstGeom prst="bentConnector3">
            <a:avLst>
              <a:gd name="adj1" fmla="val 22860100000"/>
            </a:avLst>
          </a:prstGeom>
          <a:ln>
            <a:solidFill>
              <a:srgbClr val="10203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45 Conector angular"/>
          <p:cNvCxnSpPr>
            <a:stCxn id="3" idx="3"/>
            <a:endCxn id="37" idx="0"/>
          </p:cNvCxnSpPr>
          <p:nvPr/>
        </p:nvCxnSpPr>
        <p:spPr>
          <a:xfrm>
            <a:off x="7503900" y="1319303"/>
            <a:ext cx="2105607" cy="43630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46 CuadroTexto"/>
          <p:cNvSpPr txBox="1"/>
          <p:nvPr/>
        </p:nvSpPr>
        <p:spPr>
          <a:xfrm>
            <a:off x="431601" y="638897"/>
            <a:ext cx="9020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Descripción del Frente de Negocio ………</a:t>
            </a: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8" name="TextBox 53"/>
          <p:cNvSpPr txBox="1"/>
          <p:nvPr/>
        </p:nvSpPr>
        <p:spPr>
          <a:xfrm>
            <a:off x="431601" y="266268"/>
            <a:ext cx="707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FRENTE DE NEGOCIO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9" name="48 Rectángulo"/>
          <p:cNvSpPr/>
          <p:nvPr/>
        </p:nvSpPr>
        <p:spPr>
          <a:xfrm>
            <a:off x="7671157" y="164839"/>
            <a:ext cx="30980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Alexander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1571</Words>
  <Application>Microsoft Office PowerPoint</Application>
  <PresentationFormat>Personalizado</PresentationFormat>
  <Paragraphs>295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Patricia Garcia</dc:creator>
  <cp:lastModifiedBy>Alexander Corredor</cp:lastModifiedBy>
  <cp:revision>64</cp:revision>
  <dcterms:created xsi:type="dcterms:W3CDTF">2016-07-07T14:46:22Z</dcterms:created>
  <dcterms:modified xsi:type="dcterms:W3CDTF">2016-07-27T16:01:07Z</dcterms:modified>
</cp:coreProperties>
</file>